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955532F-A37A-42CC-A445-D841C6A65AB7}">
  <a:tblStyle styleId="{D955532F-A37A-42CC-A445-D841C6A65A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ople.eecs.berkeley.edu/~brewer/cs262/LFS.pdf" TargetMode="External"/><Relationship Id="rId3" Type="http://schemas.openxmlformats.org/officeDocument/2006/relationships/hyperlink" Target="https://www.usenix.org/system/files/conference/osdi16/osdi16-sigurbjarnarson.pdf" TargetMode="External"/><Relationship Id="rId4" Type="http://schemas.openxmlformats.org/officeDocument/2006/relationships/hyperlink" Target="https://pdos.csail.mit.edu/papers/fscq:sosp15.pdf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c0987ac6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c0987ac6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benefits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challenges of specification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up-front cost (proof) is the big challenge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62868a2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c62868a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c0987ac6c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c0987ac6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3b1946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d3b1946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c0987ac6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c0987ac6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c0987ac6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c0987ac6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quite close to the specification of our key-value store.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code to specify range queries, and specification to define crash semantics.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d3b19469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d3b19469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c3726edd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c3726edd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d3b1946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d3b1946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c3726ed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c3726ed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b88a2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b88a2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c3726ed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c3726ed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3b19469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3b19469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c0987ac6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c0987ac6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0987ac6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c0987ac6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c3726edd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c3726edd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d3b1946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d3b1946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c62868a2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c62868a2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c62868a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c62868a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c3726edd9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c3726edd9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c3726edd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c3726edd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0987ac6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0987ac6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d3b1946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d3b1946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c0987ac6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c0987ac6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c62868a2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c62868a2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c3726edd9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c3726edd9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c3726edd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c3726edd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c62868a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c62868a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c0987ac6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c0987ac6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c0987ac6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c0987ac6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c0987ac6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c0987ac6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Yggdrasil numops/value size came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LFS paper</a:t>
            </a:r>
            <a:r>
              <a:rPr lang="en"/>
              <a:t> ‘small file’ benchmark (fig 8 caption)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Yggdrasil IOPS came from interpolating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yggdrasil paper</a:t>
            </a:r>
            <a:r>
              <a:rPr lang="en"/>
              <a:t> fig 6 to get 12.8s runtime, dividing into 10k ops.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FSCQ </a:t>
            </a:r>
            <a:r>
              <a:rPr lang="en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/>
              <a:t> fig 19 </a:t>
            </a:r>
            <a:r>
              <a:rPr lang="en"/>
              <a:t>gives 15s for “smallfile”. Again, assuming 10k/1k from LFS.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Yggdrasil fig 6. gives FSCQ matching Yxv6, at about 780.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AomFS Fig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IronKV Fig 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c62868a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c62868a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fb5639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fb5639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c62868a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c62868a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0987ac6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0987ac6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c0987ac6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c0987ac6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these proofs are reasoning about functional (immutable) mathematical objects.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c0987ac6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c0987ac6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c62868a2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c62868a2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c62868a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c62868a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62868a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62868a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fb5639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bfb5639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0987ac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0987ac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c0987ac6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c0987ac6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11" Type="http://schemas.openxmlformats.org/officeDocument/2006/relationships/image" Target="../media/image5.png"/><Relationship Id="rId10" Type="http://schemas.openxmlformats.org/officeDocument/2006/relationships/image" Target="../media/image31.png"/><Relationship Id="rId13" Type="http://schemas.openxmlformats.org/officeDocument/2006/relationships/image" Target="../media/image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5" Type="http://schemas.openxmlformats.org/officeDocument/2006/relationships/image" Target="../media/image23.png"/><Relationship Id="rId14" Type="http://schemas.openxmlformats.org/officeDocument/2006/relationships/image" Target="../media/image6.png"/><Relationship Id="rId17" Type="http://schemas.openxmlformats.org/officeDocument/2006/relationships/image" Target="../media/image24.png"/><Relationship Id="rId16" Type="http://schemas.openxmlformats.org/officeDocument/2006/relationships/image" Target="../media/image15.png"/><Relationship Id="rId5" Type="http://schemas.openxmlformats.org/officeDocument/2006/relationships/image" Target="../media/image8.png"/><Relationship Id="rId19" Type="http://schemas.openxmlformats.org/officeDocument/2006/relationships/image" Target="../media/image18.png"/><Relationship Id="rId6" Type="http://schemas.openxmlformats.org/officeDocument/2006/relationships/image" Target="../media/image11.png"/><Relationship Id="rId18" Type="http://schemas.openxmlformats.org/officeDocument/2006/relationships/image" Target="../media/image28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6225" y="797600"/>
            <a:ext cx="5112600" cy="26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nsolas"/>
                <a:ea typeface="Consolas"/>
                <a:cs typeface="Consolas"/>
                <a:sym typeface="Consolas"/>
              </a:rPr>
              <a:t>veri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betrfs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verification as a practical engineering tool</a:t>
            </a:r>
            <a:endParaRPr sz="35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575" y="4082450"/>
            <a:ext cx="970575" cy="97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" name="Google Shape;56;p13"/>
          <p:cNvGraphicFramePr/>
          <p:nvPr/>
        </p:nvGraphicFramePr>
        <p:xfrm>
          <a:off x="7441175" y="5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1564750"/>
              </a:tblGrid>
              <a:tr h="100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Travis Hance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CMU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Jon Howell</a:t>
                      </a:r>
                      <a:br>
                        <a:rPr lang="en"/>
                      </a:br>
                      <a:r>
                        <a:rPr i="1" lang="en"/>
                        <a:t>VMware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Rob Johnson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VMware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Andrea Lattuada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ETHZ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Bryan Parno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CMU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575" y="10610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575" y="20864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6245" l="0" r="0" t="6158"/>
          <a:stretch/>
        </p:blipFill>
        <p:spPr>
          <a:xfrm>
            <a:off x="6417575" y="3111875"/>
            <a:ext cx="944208" cy="9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7575" y="356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49586" y="3973263"/>
            <a:ext cx="1845879" cy="9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as alternative testing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3" name="Google Shape;233;p22"/>
          <p:cNvGraphicFramePr/>
          <p:nvPr/>
        </p:nvGraphicFramePr>
        <p:xfrm>
          <a:off x="311700" y="122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137100"/>
                <a:gridCol w="2219950"/>
                <a:gridCol w="2163550"/>
              </a:tblGrid>
              <a:tr h="79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Testing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Verification</a:t>
                      </a:r>
                      <a:endParaRPr b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/>
                        <a:t>Latent bugs cost</a:t>
                      </a:r>
                      <a:endParaRPr i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many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very few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79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/>
                        <a:t>Specification code size</a:t>
                      </a:r>
                      <a:endParaRPr i="1" sz="24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&gt;50%</a:t>
                      </a:r>
                      <a:endParaRPr sz="24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&lt;10%</a:t>
                      </a:r>
                      <a:endParaRPr sz="24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79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/>
                        <a:t>Up-front cost</a:t>
                      </a:r>
                      <a:endParaRPr i="1"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variable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significant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34" name="Google Shape;2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AutoNum type="romanUcPeriod"/>
            </a:pPr>
            <a:r>
              <a:rPr lang="en" sz="3200">
                <a:solidFill>
                  <a:srgbClr val="999999"/>
                </a:solidFill>
              </a:rPr>
              <a:t>Testing and specification</a:t>
            </a:r>
            <a:endParaRPr sz="3200">
              <a:solidFill>
                <a:srgbClr val="999999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romanUcPeriod"/>
            </a:pPr>
            <a:r>
              <a:rPr lang="en" sz="3200">
                <a:solidFill>
                  <a:srgbClr val="000000"/>
                </a:solidFill>
              </a:rPr>
              <a:t>Verification challenges &amp; Iron★ solutions</a:t>
            </a:r>
            <a:endParaRPr sz="3200"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AutoNum type="romanUcPeriod"/>
            </a:pPr>
            <a:r>
              <a:rPr lang="en" sz="3200">
                <a:solidFill>
                  <a:srgbClr val="999999"/>
                </a:solidFill>
              </a:rPr>
              <a:t>Evaluation preview</a:t>
            </a:r>
            <a:endParaRPr sz="3200">
              <a:solidFill>
                <a:srgbClr val="999999"/>
              </a:solidFill>
            </a:endParaRPr>
          </a:p>
        </p:txBody>
      </p:sp>
      <p:sp>
        <p:nvSpPr>
          <p:cNvPr id="240" name="Google Shape;2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6" name="Google Shape;246;p24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2" name="Google Shape;252;p25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Concise Specification: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shortest path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predicate IsPath(g, p, begin, end)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&amp;&amp; p[0] == begin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&amp;&amp; Last(p) == end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&amp;&amp; forall i :: 0 &lt;= i &lt; |p|-1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==&gt;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Edge(p[i], p[i+1]) in g.edges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predicate IsShortestPath(g, p, begin, end)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&amp;&amp; IsPath(g, p, begin, end)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&amp;&amp; forall p2 :: IsPath(g, p2, begin, end) ==&gt; Len(p) &lt;= Len(p2)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289775" y="1291223"/>
            <a:ext cx="5927100" cy="2351700"/>
          </a:xfrm>
          <a:prstGeom prst="roundRect">
            <a:avLst>
              <a:gd fmla="val 4036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560550" y="3676350"/>
            <a:ext cx="8073000" cy="1380600"/>
          </a:xfrm>
          <a:prstGeom prst="roundRect">
            <a:avLst>
              <a:gd fmla="val 92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289775" y="829800"/>
            <a:ext cx="5927100" cy="393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311700" y="16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Concise Specification of </a:t>
            </a:r>
            <a:r>
              <a:rPr i="1" lang="en"/>
              <a:t>behaviors</a:t>
            </a:r>
            <a:r>
              <a:rPr lang="en"/>
              <a:t>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KV store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311700" y="776575"/>
            <a:ext cx="85206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datatype Variables = Variables(view:map&lt;K,V&gt;)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 Query(key:Key, result:Value) {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&amp;&amp; result == s.view[key]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&amp;&amp; s' == s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 Write(key:Key, new_value:Value) {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&amp;&amp; s'.view == s.view[key := new_value]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27"/>
          <p:cNvSpPr txBox="1"/>
          <p:nvPr>
            <p:ph idx="1" type="body"/>
          </p:nvPr>
        </p:nvSpPr>
        <p:spPr>
          <a:xfrm>
            <a:off x="619500" y="3635575"/>
            <a:ext cx="32391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 Init() {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s.view == EmptyMap()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4268675" y="3635575"/>
            <a:ext cx="44424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 Next() {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|| (exists k, r :: Query(k, r))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|| (exists k, v :: Write(k, v))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1662" l="0" r="0" t="1653"/>
          <a:stretch/>
        </p:blipFill>
        <p:spPr>
          <a:xfrm>
            <a:off x="4786913" y="700779"/>
            <a:ext cx="866775" cy="61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 rotWithShape="1">
          <a:blip r:embed="rId4">
            <a:alphaModFix/>
          </a:blip>
          <a:srcRect b="1662" l="0" r="0" t="1653"/>
          <a:stretch/>
        </p:blipFill>
        <p:spPr>
          <a:xfrm>
            <a:off x="6215250" y="661039"/>
            <a:ext cx="895350" cy="63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5">
            <a:alphaModFix/>
          </a:blip>
          <a:srcRect b="1662" l="0" r="0" t="1653"/>
          <a:stretch/>
        </p:blipFill>
        <p:spPr>
          <a:xfrm>
            <a:off x="7657875" y="690639"/>
            <a:ext cx="895350" cy="635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8"/>
          <p:cNvGrpSpPr/>
          <p:nvPr/>
        </p:nvGrpSpPr>
        <p:grpSpPr>
          <a:xfrm>
            <a:off x="892612" y="0"/>
            <a:ext cx="1442700" cy="660263"/>
            <a:chOff x="892612" y="0"/>
            <a:chExt cx="1442700" cy="660263"/>
          </a:xfrm>
        </p:grpSpPr>
        <p:cxnSp>
          <p:nvCxnSpPr>
            <p:cNvPr id="281" name="Google Shape;281;p28"/>
            <p:cNvCxnSpPr>
              <a:stCxn id="282" idx="0"/>
              <a:endCxn id="283" idx="0"/>
            </p:cNvCxnSpPr>
            <p:nvPr/>
          </p:nvCxnSpPr>
          <p:spPr>
            <a:xfrm flipH="1" rot="-5400000">
              <a:off x="1613662" y="-61387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84" name="Google Shape;284;p28"/>
            <p:cNvSpPr txBox="1"/>
            <p:nvPr/>
          </p:nvSpPr>
          <p:spPr>
            <a:xfrm>
              <a:off x="1217925" y="0"/>
              <a:ext cx="79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cat←2</a:t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>
            <a:off x="2335237" y="0"/>
            <a:ext cx="1400100" cy="659663"/>
            <a:chOff x="892537" y="0"/>
            <a:chExt cx="1400100" cy="659663"/>
          </a:xfrm>
        </p:grpSpPr>
        <p:cxnSp>
          <p:nvCxnSpPr>
            <p:cNvPr id="286" name="Google Shape;286;p28"/>
            <p:cNvCxnSpPr>
              <a:stCxn id="283" idx="0"/>
              <a:endCxn id="287" idx="0"/>
            </p:cNvCxnSpPr>
            <p:nvPr/>
          </p:nvCxnSpPr>
          <p:spPr>
            <a:xfrm rot="-5400000">
              <a:off x="1587787" y="-45187"/>
              <a:ext cx="9600" cy="1400100"/>
            </a:xfrm>
            <a:prstGeom prst="curvedConnector3">
              <a:avLst>
                <a:gd fmla="val 257968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88" name="Google Shape;288;p28"/>
            <p:cNvSpPr txBox="1"/>
            <p:nvPr/>
          </p:nvSpPr>
          <p:spPr>
            <a:xfrm>
              <a:off x="1217925" y="0"/>
              <a:ext cx="79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cat←3</a:t>
              </a:r>
              <a:endParaRPr/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3735425" y="0"/>
            <a:ext cx="1485000" cy="700838"/>
            <a:chOff x="850025" y="0"/>
            <a:chExt cx="1485000" cy="700838"/>
          </a:xfrm>
        </p:grpSpPr>
        <p:cxnSp>
          <p:nvCxnSpPr>
            <p:cNvPr id="290" name="Google Shape;290;p28"/>
            <p:cNvCxnSpPr>
              <a:stCxn id="287" idx="0"/>
              <a:endCxn id="277" idx="0"/>
            </p:cNvCxnSpPr>
            <p:nvPr/>
          </p:nvCxnSpPr>
          <p:spPr>
            <a:xfrm flipH="1" rot="-5400000">
              <a:off x="1567175" y="-67012"/>
              <a:ext cx="50700" cy="1485000"/>
            </a:xfrm>
            <a:prstGeom prst="curvedConnector3">
              <a:avLst>
                <a:gd fmla="val -469675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91" name="Google Shape;291;p28"/>
            <p:cNvSpPr txBox="1"/>
            <p:nvPr/>
          </p:nvSpPr>
          <p:spPr>
            <a:xfrm>
              <a:off x="1217925" y="0"/>
              <a:ext cx="846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dog</a:t>
              </a:r>
              <a:r>
                <a:rPr lang="en" sz="1600">
                  <a:solidFill>
                    <a:schemeClr val="dk1"/>
                  </a:solidFill>
                </a:rPr>
                <a:t>←2</a:t>
              </a:r>
              <a:endParaRPr/>
            </a:p>
          </p:txBody>
        </p:sp>
      </p:grpSp>
      <p:grpSp>
        <p:nvGrpSpPr>
          <p:cNvPr id="292" name="Google Shape;292;p28"/>
          <p:cNvGrpSpPr/>
          <p:nvPr/>
        </p:nvGrpSpPr>
        <p:grpSpPr>
          <a:xfrm>
            <a:off x="5220263" y="0"/>
            <a:ext cx="1442700" cy="641275"/>
            <a:chOff x="892425" y="0"/>
            <a:chExt cx="1442700" cy="641275"/>
          </a:xfrm>
        </p:grpSpPr>
        <p:cxnSp>
          <p:nvCxnSpPr>
            <p:cNvPr id="293" name="Google Shape;293;p28"/>
            <p:cNvCxnSpPr/>
            <p:nvPr/>
          </p:nvCxnSpPr>
          <p:spPr>
            <a:xfrm flipH="1" rot="-5400000">
              <a:off x="1613475" y="-80375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94" name="Google Shape;294;p28"/>
            <p:cNvSpPr txBox="1"/>
            <p:nvPr/>
          </p:nvSpPr>
          <p:spPr>
            <a:xfrm>
              <a:off x="1217925" y="0"/>
              <a:ext cx="846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cat=3</a:t>
              </a: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6663213" y="-30200"/>
            <a:ext cx="1442700" cy="641275"/>
            <a:chOff x="892425" y="0"/>
            <a:chExt cx="1442700" cy="641275"/>
          </a:xfrm>
        </p:grpSpPr>
        <p:cxnSp>
          <p:nvCxnSpPr>
            <p:cNvPr id="296" name="Google Shape;296;p28"/>
            <p:cNvCxnSpPr/>
            <p:nvPr/>
          </p:nvCxnSpPr>
          <p:spPr>
            <a:xfrm flipH="1" rot="-5400000">
              <a:off x="1613475" y="-80375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97" name="Google Shape;297;p28"/>
            <p:cNvSpPr txBox="1"/>
            <p:nvPr/>
          </p:nvSpPr>
          <p:spPr>
            <a:xfrm>
              <a:off x="1217925" y="0"/>
              <a:ext cx="846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pi</a:t>
              </a:r>
              <a:r>
                <a:rPr lang="en" sz="1600">
                  <a:solidFill>
                    <a:schemeClr val="dk1"/>
                  </a:solidFill>
                </a:rPr>
                <a:t>g←6</a:t>
              </a:r>
              <a:endParaRPr/>
            </a:p>
          </p:txBody>
        </p:sp>
      </p:grpSp>
      <p:grpSp>
        <p:nvGrpSpPr>
          <p:cNvPr id="298" name="Google Shape;298;p28"/>
          <p:cNvGrpSpPr/>
          <p:nvPr/>
        </p:nvGrpSpPr>
        <p:grpSpPr>
          <a:xfrm>
            <a:off x="374525" y="2539500"/>
            <a:ext cx="1036163" cy="1255900"/>
            <a:chOff x="374525" y="2539500"/>
            <a:chExt cx="1036163" cy="1255900"/>
          </a:xfrm>
        </p:grpSpPr>
        <p:pic>
          <p:nvPicPr>
            <p:cNvPr id="299" name="Google Shape;299;p28"/>
            <p:cNvPicPr preferRelativeResize="0"/>
            <p:nvPr/>
          </p:nvPicPr>
          <p:blipFill rotWithShape="1">
            <a:blip r:embed="rId6">
              <a:alphaModFix/>
            </a:blip>
            <a:srcRect b="1662" l="0" r="0" t="1653"/>
            <a:stretch/>
          </p:blipFill>
          <p:spPr>
            <a:xfrm>
              <a:off x="374525" y="3060025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8"/>
            <p:cNvPicPr preferRelativeResize="0"/>
            <p:nvPr/>
          </p:nvPicPr>
          <p:blipFill rotWithShape="1">
            <a:blip r:embed="rId7">
              <a:alphaModFix/>
            </a:blip>
            <a:srcRect b="1662" l="0" r="0" t="1653"/>
            <a:stretch/>
          </p:blipFill>
          <p:spPr>
            <a:xfrm>
              <a:off x="374538" y="2539500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8"/>
          <p:cNvGrpSpPr/>
          <p:nvPr/>
        </p:nvGrpSpPr>
        <p:grpSpPr>
          <a:xfrm>
            <a:off x="1817150" y="2539500"/>
            <a:ext cx="1036163" cy="1255900"/>
            <a:chOff x="1817150" y="2539500"/>
            <a:chExt cx="1036163" cy="1255900"/>
          </a:xfrm>
        </p:grpSpPr>
        <p:pic>
          <p:nvPicPr>
            <p:cNvPr id="302" name="Google Shape;302;p28"/>
            <p:cNvPicPr preferRelativeResize="0"/>
            <p:nvPr/>
          </p:nvPicPr>
          <p:blipFill rotWithShape="1">
            <a:blip r:embed="rId8">
              <a:alphaModFix/>
            </a:blip>
            <a:srcRect b="1662" l="0" r="0" t="1653"/>
            <a:stretch/>
          </p:blipFill>
          <p:spPr>
            <a:xfrm>
              <a:off x="1817150" y="3060025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8"/>
            <p:cNvPicPr preferRelativeResize="0"/>
            <p:nvPr/>
          </p:nvPicPr>
          <p:blipFill rotWithShape="1">
            <a:blip r:embed="rId9">
              <a:alphaModFix/>
            </a:blip>
            <a:srcRect b="1662" l="0" r="0" t="1653"/>
            <a:stretch/>
          </p:blipFill>
          <p:spPr>
            <a:xfrm>
              <a:off x="1817163" y="2539500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28"/>
          <p:cNvGrpSpPr/>
          <p:nvPr/>
        </p:nvGrpSpPr>
        <p:grpSpPr>
          <a:xfrm>
            <a:off x="3259775" y="2539500"/>
            <a:ext cx="1036163" cy="1255900"/>
            <a:chOff x="3259775" y="2539500"/>
            <a:chExt cx="1036163" cy="1255900"/>
          </a:xfrm>
        </p:grpSpPr>
        <p:pic>
          <p:nvPicPr>
            <p:cNvPr id="305" name="Google Shape;305;p28"/>
            <p:cNvPicPr preferRelativeResize="0"/>
            <p:nvPr/>
          </p:nvPicPr>
          <p:blipFill rotWithShape="1">
            <a:blip r:embed="rId10">
              <a:alphaModFix/>
            </a:blip>
            <a:srcRect b="1662" l="0" r="0" t="1653"/>
            <a:stretch/>
          </p:blipFill>
          <p:spPr>
            <a:xfrm>
              <a:off x="3259775" y="3060025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8"/>
            <p:cNvPicPr preferRelativeResize="0"/>
            <p:nvPr/>
          </p:nvPicPr>
          <p:blipFill rotWithShape="1">
            <a:blip r:embed="rId11">
              <a:alphaModFix/>
            </a:blip>
            <a:srcRect b="1662" l="0" r="0" t="1653"/>
            <a:stretch/>
          </p:blipFill>
          <p:spPr>
            <a:xfrm>
              <a:off x="3259788" y="2539500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" name="Google Shape;307;p28"/>
          <p:cNvGrpSpPr/>
          <p:nvPr/>
        </p:nvGrpSpPr>
        <p:grpSpPr>
          <a:xfrm>
            <a:off x="4702400" y="2539500"/>
            <a:ext cx="1036163" cy="1255900"/>
            <a:chOff x="4702400" y="2539500"/>
            <a:chExt cx="1036163" cy="1255900"/>
          </a:xfrm>
        </p:grpSpPr>
        <p:pic>
          <p:nvPicPr>
            <p:cNvPr id="308" name="Google Shape;308;p28"/>
            <p:cNvPicPr preferRelativeResize="0"/>
            <p:nvPr/>
          </p:nvPicPr>
          <p:blipFill rotWithShape="1">
            <a:blip r:embed="rId12">
              <a:alphaModFix/>
            </a:blip>
            <a:srcRect b="1662" l="0" r="0" t="1653"/>
            <a:stretch/>
          </p:blipFill>
          <p:spPr>
            <a:xfrm>
              <a:off x="4702400" y="3060025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/>
            <p:cNvPicPr preferRelativeResize="0"/>
            <p:nvPr/>
          </p:nvPicPr>
          <p:blipFill rotWithShape="1">
            <a:blip r:embed="rId13">
              <a:alphaModFix/>
            </a:blip>
            <a:srcRect b="1662" l="0" r="0" t="1653"/>
            <a:stretch/>
          </p:blipFill>
          <p:spPr>
            <a:xfrm>
              <a:off x="4702413" y="2539500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28"/>
          <p:cNvGrpSpPr/>
          <p:nvPr/>
        </p:nvGrpSpPr>
        <p:grpSpPr>
          <a:xfrm>
            <a:off x="6145025" y="2509900"/>
            <a:ext cx="1036163" cy="1255900"/>
            <a:chOff x="6145025" y="2509900"/>
            <a:chExt cx="1036163" cy="1255900"/>
          </a:xfrm>
        </p:grpSpPr>
        <p:pic>
          <p:nvPicPr>
            <p:cNvPr id="311" name="Google Shape;311;p28"/>
            <p:cNvPicPr preferRelativeResize="0"/>
            <p:nvPr/>
          </p:nvPicPr>
          <p:blipFill rotWithShape="1">
            <a:blip r:embed="rId14">
              <a:alphaModFix/>
            </a:blip>
            <a:srcRect b="1662" l="0" r="0" t="1653"/>
            <a:stretch/>
          </p:blipFill>
          <p:spPr>
            <a:xfrm>
              <a:off x="6145025" y="3030425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8"/>
            <p:cNvPicPr preferRelativeResize="0"/>
            <p:nvPr/>
          </p:nvPicPr>
          <p:blipFill rotWithShape="1">
            <a:blip r:embed="rId15">
              <a:alphaModFix/>
            </a:blip>
            <a:srcRect b="1662" l="0" r="0" t="1653"/>
            <a:stretch/>
          </p:blipFill>
          <p:spPr>
            <a:xfrm>
              <a:off x="6145038" y="2509900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28"/>
          <p:cNvGrpSpPr/>
          <p:nvPr/>
        </p:nvGrpSpPr>
        <p:grpSpPr>
          <a:xfrm>
            <a:off x="7587650" y="2539500"/>
            <a:ext cx="1036163" cy="1255900"/>
            <a:chOff x="7587650" y="2539500"/>
            <a:chExt cx="1036163" cy="1255900"/>
          </a:xfrm>
        </p:grpSpPr>
        <p:pic>
          <p:nvPicPr>
            <p:cNvPr id="314" name="Google Shape;314;p28"/>
            <p:cNvPicPr preferRelativeResize="0"/>
            <p:nvPr/>
          </p:nvPicPr>
          <p:blipFill rotWithShape="1">
            <a:blip r:embed="rId16">
              <a:alphaModFix/>
            </a:blip>
            <a:srcRect b="1662" l="0" r="0" t="1653"/>
            <a:stretch/>
          </p:blipFill>
          <p:spPr>
            <a:xfrm>
              <a:off x="7587650" y="3060025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8"/>
            <p:cNvPicPr preferRelativeResize="0"/>
            <p:nvPr/>
          </p:nvPicPr>
          <p:blipFill rotWithShape="1">
            <a:blip r:embed="rId17">
              <a:alphaModFix/>
            </a:blip>
            <a:srcRect b="1662" l="0" r="0" t="1653"/>
            <a:stretch/>
          </p:blipFill>
          <p:spPr>
            <a:xfrm>
              <a:off x="7587663" y="2539500"/>
              <a:ext cx="1036150" cy="735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28"/>
          <p:cNvGrpSpPr/>
          <p:nvPr/>
        </p:nvGrpSpPr>
        <p:grpSpPr>
          <a:xfrm>
            <a:off x="892613" y="1898825"/>
            <a:ext cx="1442700" cy="641275"/>
            <a:chOff x="892425" y="0"/>
            <a:chExt cx="1442700" cy="641275"/>
          </a:xfrm>
        </p:grpSpPr>
        <p:cxnSp>
          <p:nvCxnSpPr>
            <p:cNvPr id="317" name="Google Shape;317;p28"/>
            <p:cNvCxnSpPr>
              <a:stCxn id="300" idx="0"/>
              <a:endCxn id="303" idx="0"/>
            </p:cNvCxnSpPr>
            <p:nvPr/>
          </p:nvCxnSpPr>
          <p:spPr>
            <a:xfrm flipH="1" rot="-5400000">
              <a:off x="1613475" y="-80375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18" name="Google Shape;318;p28"/>
            <p:cNvSpPr txBox="1"/>
            <p:nvPr/>
          </p:nvSpPr>
          <p:spPr>
            <a:xfrm>
              <a:off x="1217925" y="0"/>
              <a:ext cx="79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cat←2</a:t>
              </a:r>
              <a:endParaRPr/>
            </a:p>
          </p:txBody>
        </p:sp>
      </p:grpSp>
      <p:pic>
        <p:nvPicPr>
          <p:cNvPr id="283" name="Google Shape;283;p28"/>
          <p:cNvPicPr preferRelativeResize="0"/>
          <p:nvPr/>
        </p:nvPicPr>
        <p:blipFill rotWithShape="1">
          <a:blip r:embed="rId18">
            <a:alphaModFix/>
          </a:blip>
          <a:srcRect b="0" l="149" r="149" t="0"/>
          <a:stretch/>
        </p:blipFill>
        <p:spPr>
          <a:xfrm>
            <a:off x="1901850" y="659663"/>
            <a:ext cx="8667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19">
            <a:alphaModFix/>
          </a:blip>
          <a:srcRect b="0" l="149" r="149" t="0"/>
          <a:stretch/>
        </p:blipFill>
        <p:spPr>
          <a:xfrm>
            <a:off x="459225" y="659663"/>
            <a:ext cx="8667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287750" y="650138"/>
            <a:ext cx="895350" cy="65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8"/>
          <p:cNvGrpSpPr/>
          <p:nvPr/>
        </p:nvGrpSpPr>
        <p:grpSpPr>
          <a:xfrm>
            <a:off x="2335238" y="1898825"/>
            <a:ext cx="1442700" cy="641275"/>
            <a:chOff x="947263" y="0"/>
            <a:chExt cx="1442700" cy="641275"/>
          </a:xfrm>
        </p:grpSpPr>
        <p:cxnSp>
          <p:nvCxnSpPr>
            <p:cNvPr id="320" name="Google Shape;320;p28"/>
            <p:cNvCxnSpPr>
              <a:stCxn id="303" idx="0"/>
              <a:endCxn id="306" idx="0"/>
            </p:cNvCxnSpPr>
            <p:nvPr/>
          </p:nvCxnSpPr>
          <p:spPr>
            <a:xfrm flipH="1" rot="-5400000">
              <a:off x="1668313" y="-80375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1" name="Google Shape;321;p28"/>
            <p:cNvSpPr txBox="1"/>
            <p:nvPr/>
          </p:nvSpPr>
          <p:spPr>
            <a:xfrm>
              <a:off x="1217925" y="0"/>
              <a:ext cx="79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cat←3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322" name="Google Shape;322;p28"/>
          <p:cNvGrpSpPr/>
          <p:nvPr/>
        </p:nvGrpSpPr>
        <p:grpSpPr>
          <a:xfrm>
            <a:off x="3850650" y="1897400"/>
            <a:ext cx="1442700" cy="641275"/>
            <a:chOff x="892425" y="0"/>
            <a:chExt cx="1442700" cy="641275"/>
          </a:xfrm>
        </p:grpSpPr>
        <p:cxnSp>
          <p:nvCxnSpPr>
            <p:cNvPr id="323" name="Google Shape;323;p28"/>
            <p:cNvCxnSpPr/>
            <p:nvPr/>
          </p:nvCxnSpPr>
          <p:spPr>
            <a:xfrm flipH="1" rot="-5400000">
              <a:off x="1613475" y="-80375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4" name="Google Shape;324;p28"/>
            <p:cNvSpPr txBox="1"/>
            <p:nvPr/>
          </p:nvSpPr>
          <p:spPr>
            <a:xfrm>
              <a:off x="1065800" y="0"/>
              <a:ext cx="1150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{flush}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25" name="Google Shape;325;p28"/>
          <p:cNvGrpSpPr/>
          <p:nvPr/>
        </p:nvGrpSpPr>
        <p:grpSpPr>
          <a:xfrm>
            <a:off x="5293350" y="1892963"/>
            <a:ext cx="1485000" cy="650138"/>
            <a:chOff x="850025" y="0"/>
            <a:chExt cx="1485000" cy="650138"/>
          </a:xfrm>
        </p:grpSpPr>
        <p:cxnSp>
          <p:nvCxnSpPr>
            <p:cNvPr id="326" name="Google Shape;326;p28"/>
            <p:cNvCxnSpPr/>
            <p:nvPr/>
          </p:nvCxnSpPr>
          <p:spPr>
            <a:xfrm rot="-5400000">
              <a:off x="1587725" y="-97162"/>
              <a:ext cx="9600" cy="1485000"/>
            </a:xfrm>
            <a:prstGeom prst="curvedConnector3">
              <a:avLst>
                <a:gd fmla="val 2579036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7" name="Google Shape;327;p28"/>
            <p:cNvSpPr txBox="1"/>
            <p:nvPr/>
          </p:nvSpPr>
          <p:spPr>
            <a:xfrm>
              <a:off x="1217925" y="0"/>
              <a:ext cx="846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dog←2</a:t>
              </a:r>
              <a:endParaRPr/>
            </a:p>
          </p:txBody>
        </p:sp>
      </p:grpSp>
      <p:grpSp>
        <p:nvGrpSpPr>
          <p:cNvPr id="328" name="Google Shape;328;p28"/>
          <p:cNvGrpSpPr/>
          <p:nvPr/>
        </p:nvGrpSpPr>
        <p:grpSpPr>
          <a:xfrm>
            <a:off x="6778338" y="1897400"/>
            <a:ext cx="1442700" cy="641275"/>
            <a:chOff x="947263" y="0"/>
            <a:chExt cx="1442700" cy="641275"/>
          </a:xfrm>
        </p:grpSpPr>
        <p:cxnSp>
          <p:nvCxnSpPr>
            <p:cNvPr id="329" name="Google Shape;329;p28"/>
            <p:cNvCxnSpPr/>
            <p:nvPr/>
          </p:nvCxnSpPr>
          <p:spPr>
            <a:xfrm flipH="1" rot="-5400000">
              <a:off x="1668313" y="-80375"/>
              <a:ext cx="600" cy="14427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30" name="Google Shape;330;p28"/>
            <p:cNvSpPr txBox="1"/>
            <p:nvPr/>
          </p:nvSpPr>
          <p:spPr>
            <a:xfrm>
              <a:off x="1043425" y="0"/>
              <a:ext cx="1140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{crash}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6" name="Google Shape;336;p29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2" name="Google Shape;342;p30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/>
          <p:nvPr/>
        </p:nvSpPr>
        <p:spPr>
          <a:xfrm>
            <a:off x="1034925" y="3335600"/>
            <a:ext cx="6390300" cy="393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 txBox="1"/>
          <p:nvPr>
            <p:ph idx="1" type="body"/>
          </p:nvPr>
        </p:nvSpPr>
        <p:spPr>
          <a:xfrm>
            <a:off x="1178850" y="1554250"/>
            <a:ext cx="7192500" cy="23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Node node = new Node(config.alloc_size);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node-&gt;insert_items(keys, values);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LBA lba = find_free_lba();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mumble();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node-&gt;schedule_write(lba, callback);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(always) hiring!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061" y="1719288"/>
            <a:ext cx="1845879" cy="9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Proof Artifact</a:t>
            </a:r>
            <a:endParaRPr/>
          </a:p>
        </p:txBody>
      </p:sp>
      <p:sp>
        <p:nvSpPr>
          <p:cNvPr id="355" name="Google Shape;355;p32"/>
          <p:cNvSpPr txBox="1"/>
          <p:nvPr>
            <p:ph idx="1" type="body"/>
          </p:nvPr>
        </p:nvSpPr>
        <p:spPr>
          <a:xfrm>
            <a:off x="311700" y="1626700"/>
            <a:ext cx="85206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Correctness is argued at multiple levels of abstraction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Verification requires an explicit argument (proof)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Engineers maintain the code and the proof</a:t>
            </a:r>
            <a:endParaRPr sz="2400"/>
          </a:p>
        </p:txBody>
      </p:sp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baseline="30000" lang="en"/>
              <a:t>ε</a:t>
            </a:r>
            <a:r>
              <a:rPr lang="en"/>
              <a:t>tree</a:t>
            </a:r>
            <a:endParaRPr/>
          </a:p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3" name="Google Shape;363;p33"/>
          <p:cNvGrpSpPr/>
          <p:nvPr/>
        </p:nvGrpSpPr>
        <p:grpSpPr>
          <a:xfrm>
            <a:off x="2996200" y="612425"/>
            <a:ext cx="3025800" cy="1339800"/>
            <a:chOff x="2944425" y="1152475"/>
            <a:chExt cx="3025800" cy="1339800"/>
          </a:xfrm>
        </p:grpSpPr>
        <p:sp>
          <p:nvSpPr>
            <p:cNvPr id="364" name="Google Shape;364;p33"/>
            <p:cNvSpPr/>
            <p:nvPr/>
          </p:nvSpPr>
          <p:spPr>
            <a:xfrm>
              <a:off x="2944425" y="1152475"/>
              <a:ext cx="3025800" cy="1339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 </a:t>
              </a:r>
              <a:r>
                <a:rPr lang="en" sz="1800"/>
                <a:t>A-I            J-R         S-Z</a:t>
              </a:r>
              <a:endParaRPr sz="1800"/>
            </a:p>
          </p:txBody>
        </p:sp>
        <p:cxnSp>
          <p:nvCxnSpPr>
            <p:cNvPr id="365" name="Google Shape;365;p33"/>
            <p:cNvCxnSpPr/>
            <p:nvPr/>
          </p:nvCxnSpPr>
          <p:spPr>
            <a:xfrm>
              <a:off x="4024550" y="1797725"/>
              <a:ext cx="0" cy="6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3"/>
            <p:cNvCxnSpPr/>
            <p:nvPr/>
          </p:nvCxnSpPr>
          <p:spPr>
            <a:xfrm>
              <a:off x="5052875" y="1775525"/>
              <a:ext cx="0" cy="6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" name="Google Shape;367;p33"/>
            <p:cNvSpPr/>
            <p:nvPr/>
          </p:nvSpPr>
          <p:spPr>
            <a:xfrm>
              <a:off x="3104250" y="1372263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cat←7</a:t>
              </a:r>
              <a:endParaRPr sz="1600"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023295" y="1372263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tim</a:t>
              </a:r>
              <a:r>
                <a:rPr lang="en" sz="1600"/>
                <a:t>←2</a:t>
              </a:r>
              <a:endParaRPr sz="1600"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933050" y="1372263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yak</a:t>
              </a:r>
              <a:r>
                <a:rPr lang="en" sz="1600">
                  <a:solidFill>
                    <a:schemeClr val="dk1"/>
                  </a:solidFill>
                </a:rPr>
                <a:t>←7</a:t>
              </a:r>
              <a:endParaRPr sz="1600"/>
            </a:p>
          </p:txBody>
        </p:sp>
      </p:grpSp>
      <p:grpSp>
        <p:nvGrpSpPr>
          <p:cNvPr id="370" name="Google Shape;370;p33"/>
          <p:cNvGrpSpPr/>
          <p:nvPr/>
        </p:nvGrpSpPr>
        <p:grpSpPr>
          <a:xfrm>
            <a:off x="130225" y="2643925"/>
            <a:ext cx="3025800" cy="1339800"/>
            <a:chOff x="2944425" y="1152475"/>
            <a:chExt cx="3025800" cy="1339800"/>
          </a:xfrm>
        </p:grpSpPr>
        <p:sp>
          <p:nvSpPr>
            <p:cNvPr id="371" name="Google Shape;371;p33"/>
            <p:cNvSpPr/>
            <p:nvPr/>
          </p:nvSpPr>
          <p:spPr>
            <a:xfrm>
              <a:off x="2944425" y="1152475"/>
              <a:ext cx="3025800" cy="1339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 A-C           D-F         G-I</a:t>
              </a:r>
              <a:endParaRPr sz="1800"/>
            </a:p>
          </p:txBody>
        </p:sp>
        <p:cxnSp>
          <p:nvCxnSpPr>
            <p:cNvPr id="372" name="Google Shape;372;p33"/>
            <p:cNvCxnSpPr/>
            <p:nvPr/>
          </p:nvCxnSpPr>
          <p:spPr>
            <a:xfrm>
              <a:off x="4024550" y="1797725"/>
              <a:ext cx="0" cy="6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3"/>
            <p:cNvCxnSpPr/>
            <p:nvPr/>
          </p:nvCxnSpPr>
          <p:spPr>
            <a:xfrm>
              <a:off x="5052875" y="1775525"/>
              <a:ext cx="0" cy="6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33"/>
            <p:cNvSpPr/>
            <p:nvPr/>
          </p:nvSpPr>
          <p:spPr>
            <a:xfrm>
              <a:off x="3125900" y="1303550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cat←6</a:t>
              </a:r>
              <a:endParaRPr sz="1600"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019376" y="1303550"/>
              <a:ext cx="8759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dog</a:t>
              </a:r>
              <a:r>
                <a:rPr lang="en" sz="1600"/>
                <a:t>←1</a:t>
              </a:r>
              <a:endParaRPr sz="1600"/>
            </a:p>
          </p:txBody>
        </p:sp>
      </p:grpSp>
      <p:cxnSp>
        <p:nvCxnSpPr>
          <p:cNvPr id="376" name="Google Shape;376;p33"/>
          <p:cNvCxnSpPr>
            <a:endCxn id="371" idx="0"/>
          </p:cNvCxnSpPr>
          <p:nvPr/>
        </p:nvCxnSpPr>
        <p:spPr>
          <a:xfrm flipH="1">
            <a:off x="1643125" y="1857025"/>
            <a:ext cx="1797000" cy="78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7" name="Google Shape;377;p33"/>
          <p:cNvGrpSpPr/>
          <p:nvPr/>
        </p:nvGrpSpPr>
        <p:grpSpPr>
          <a:xfrm>
            <a:off x="2927225" y="4018825"/>
            <a:ext cx="3025800" cy="1339800"/>
            <a:chOff x="2944425" y="1152475"/>
            <a:chExt cx="3025800" cy="1339800"/>
          </a:xfrm>
        </p:grpSpPr>
        <p:sp>
          <p:nvSpPr>
            <p:cNvPr id="378" name="Google Shape;378;p33"/>
            <p:cNvSpPr/>
            <p:nvPr/>
          </p:nvSpPr>
          <p:spPr>
            <a:xfrm>
              <a:off x="2944425" y="1152475"/>
              <a:ext cx="3025800" cy="1339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 J-L           M-O         P-R</a:t>
              </a:r>
              <a:endParaRPr sz="1800"/>
            </a:p>
          </p:txBody>
        </p:sp>
        <p:cxnSp>
          <p:nvCxnSpPr>
            <p:cNvPr id="379" name="Google Shape;379;p33"/>
            <p:cNvCxnSpPr/>
            <p:nvPr/>
          </p:nvCxnSpPr>
          <p:spPr>
            <a:xfrm>
              <a:off x="4024550" y="1797725"/>
              <a:ext cx="0" cy="6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33"/>
            <p:cNvCxnSpPr/>
            <p:nvPr/>
          </p:nvCxnSpPr>
          <p:spPr>
            <a:xfrm>
              <a:off x="5052875" y="1775525"/>
              <a:ext cx="0" cy="6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Google Shape;381;p33"/>
            <p:cNvSpPr/>
            <p:nvPr/>
          </p:nvSpPr>
          <p:spPr>
            <a:xfrm>
              <a:off x="3101375" y="1267938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kid</a:t>
              </a:r>
              <a:r>
                <a:rPr lang="en" sz="1600"/>
                <a:t>←0</a:t>
              </a:r>
              <a:endParaRPr sz="1600"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4061525" y="1267950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pi</a:t>
              </a:r>
              <a:r>
                <a:rPr lang="en" sz="1600"/>
                <a:t>g←1</a:t>
              </a:r>
              <a:endParaRPr sz="1600"/>
            </a:p>
          </p:txBody>
        </p:sp>
      </p:grpSp>
      <p:grpSp>
        <p:nvGrpSpPr>
          <p:cNvPr id="383" name="Google Shape;383;p33"/>
          <p:cNvGrpSpPr/>
          <p:nvPr/>
        </p:nvGrpSpPr>
        <p:grpSpPr>
          <a:xfrm>
            <a:off x="5776425" y="2571750"/>
            <a:ext cx="3025800" cy="1339800"/>
            <a:chOff x="2944425" y="1152475"/>
            <a:chExt cx="3025800" cy="1339800"/>
          </a:xfrm>
        </p:grpSpPr>
        <p:sp>
          <p:nvSpPr>
            <p:cNvPr id="384" name="Google Shape;384;p33"/>
            <p:cNvSpPr/>
            <p:nvPr/>
          </p:nvSpPr>
          <p:spPr>
            <a:xfrm>
              <a:off x="2944425" y="1152475"/>
              <a:ext cx="3025800" cy="1339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 S-U          V-X         Y-Z</a:t>
              </a:r>
              <a:endParaRPr sz="1800"/>
            </a:p>
          </p:txBody>
        </p:sp>
        <p:cxnSp>
          <p:nvCxnSpPr>
            <p:cNvPr id="385" name="Google Shape;385;p33"/>
            <p:cNvCxnSpPr/>
            <p:nvPr/>
          </p:nvCxnSpPr>
          <p:spPr>
            <a:xfrm>
              <a:off x="4024550" y="1797725"/>
              <a:ext cx="0" cy="6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33"/>
            <p:cNvCxnSpPr/>
            <p:nvPr/>
          </p:nvCxnSpPr>
          <p:spPr>
            <a:xfrm>
              <a:off x="5052875" y="1775525"/>
              <a:ext cx="0" cy="6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33"/>
            <p:cNvSpPr/>
            <p:nvPr/>
          </p:nvSpPr>
          <p:spPr>
            <a:xfrm>
              <a:off x="3025625" y="1260338"/>
              <a:ext cx="791600" cy="332925"/>
            </a:xfrm>
            <a:prstGeom prst="flowChartPunchedTap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tim</a:t>
              </a:r>
              <a:r>
                <a:rPr lang="en" sz="1600"/>
                <a:t>←1</a:t>
              </a:r>
              <a:endParaRPr sz="1600"/>
            </a:p>
          </p:txBody>
        </p:sp>
      </p:grpSp>
      <p:sp>
        <p:nvSpPr>
          <p:cNvPr id="388" name="Google Shape;388;p33"/>
          <p:cNvSpPr/>
          <p:nvPr/>
        </p:nvSpPr>
        <p:spPr>
          <a:xfrm>
            <a:off x="6802475" y="2690475"/>
            <a:ext cx="852250" cy="332925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zoe</a:t>
            </a:r>
            <a:r>
              <a:rPr lang="en" sz="1600"/>
              <a:t>←3</a:t>
            </a:r>
            <a:endParaRPr sz="1600"/>
          </a:p>
        </p:txBody>
      </p:sp>
      <p:cxnSp>
        <p:nvCxnSpPr>
          <p:cNvPr id="389" name="Google Shape;389;p33"/>
          <p:cNvCxnSpPr>
            <a:endCxn id="384" idx="0"/>
          </p:cNvCxnSpPr>
          <p:nvPr/>
        </p:nvCxnSpPr>
        <p:spPr>
          <a:xfrm>
            <a:off x="5541225" y="1871550"/>
            <a:ext cx="1748100" cy="70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3"/>
          <p:cNvCxnSpPr>
            <a:endCxn id="378" idx="0"/>
          </p:cNvCxnSpPr>
          <p:nvPr/>
        </p:nvCxnSpPr>
        <p:spPr>
          <a:xfrm flipH="1">
            <a:off x="4440125" y="1893925"/>
            <a:ext cx="249300" cy="212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3"/>
          <p:cNvCxnSpPr/>
          <p:nvPr/>
        </p:nvCxnSpPr>
        <p:spPr>
          <a:xfrm flipH="1">
            <a:off x="-44475" y="3898775"/>
            <a:ext cx="725100" cy="125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3"/>
          <p:cNvCxnSpPr/>
          <p:nvPr/>
        </p:nvCxnSpPr>
        <p:spPr>
          <a:xfrm flipH="1">
            <a:off x="1146600" y="3898775"/>
            <a:ext cx="552000" cy="129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3"/>
          <p:cNvCxnSpPr/>
          <p:nvPr/>
        </p:nvCxnSpPr>
        <p:spPr>
          <a:xfrm flipH="1">
            <a:off x="2461650" y="3911550"/>
            <a:ext cx="159900" cy="129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3"/>
          <p:cNvCxnSpPr/>
          <p:nvPr/>
        </p:nvCxnSpPr>
        <p:spPr>
          <a:xfrm>
            <a:off x="6456000" y="3848700"/>
            <a:ext cx="313200" cy="132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3"/>
          <p:cNvCxnSpPr/>
          <p:nvPr/>
        </p:nvCxnSpPr>
        <p:spPr>
          <a:xfrm>
            <a:off x="7302500" y="3848700"/>
            <a:ext cx="724500" cy="13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33"/>
          <p:cNvCxnSpPr/>
          <p:nvPr/>
        </p:nvCxnSpPr>
        <p:spPr>
          <a:xfrm>
            <a:off x="8372275" y="3848700"/>
            <a:ext cx="727200" cy="132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/>
          <p:nvPr/>
        </p:nvSpPr>
        <p:spPr>
          <a:xfrm>
            <a:off x="1197025" y="1272474"/>
            <a:ext cx="6628800" cy="2792700"/>
          </a:xfrm>
          <a:prstGeom prst="roundRect">
            <a:avLst>
              <a:gd fmla="val 3708" name="adj"/>
            </a:avLst>
          </a:prstGeom>
          <a:solidFill>
            <a:srgbClr val="CFE2F3"/>
          </a:solidFill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</a:t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1197025" y="4187300"/>
            <a:ext cx="6628800" cy="79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1205525" y="584650"/>
            <a:ext cx="6628800" cy="606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</a:t>
            </a: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1720500" y="673450"/>
            <a:ext cx="714300" cy="4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map</a:t>
            </a:r>
            <a:endParaRPr sz="1800"/>
          </a:p>
        </p:txBody>
      </p:sp>
      <p:grpSp>
        <p:nvGrpSpPr>
          <p:cNvPr id="405" name="Google Shape;405;p34"/>
          <p:cNvGrpSpPr/>
          <p:nvPr/>
        </p:nvGrpSpPr>
        <p:grpSpPr>
          <a:xfrm>
            <a:off x="2434800" y="673450"/>
            <a:ext cx="4335600" cy="441600"/>
            <a:chOff x="3508975" y="673450"/>
            <a:chExt cx="4335600" cy="441600"/>
          </a:xfrm>
        </p:grpSpPr>
        <p:sp>
          <p:nvSpPr>
            <p:cNvPr id="406" name="Google Shape;406;p34"/>
            <p:cNvSpPr/>
            <p:nvPr/>
          </p:nvSpPr>
          <p:spPr>
            <a:xfrm>
              <a:off x="6013975" y="673450"/>
              <a:ext cx="1830600" cy="441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crash-safe map</a:t>
              </a:r>
              <a:endParaRPr sz="1800"/>
            </a:p>
          </p:txBody>
        </p:sp>
        <p:cxnSp>
          <p:nvCxnSpPr>
            <p:cNvPr id="407" name="Google Shape;407;p34"/>
            <p:cNvCxnSpPr>
              <a:stCxn id="404" idx="3"/>
              <a:endCxn id="406" idx="1"/>
            </p:cNvCxnSpPr>
            <p:nvPr/>
          </p:nvCxnSpPr>
          <p:spPr>
            <a:xfrm>
              <a:off x="3508975" y="894250"/>
              <a:ext cx="250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8" name="Google Shape;408;p34"/>
            <p:cNvSpPr/>
            <p:nvPr/>
          </p:nvSpPr>
          <p:spPr>
            <a:xfrm>
              <a:off x="4572000" y="748625"/>
              <a:ext cx="486550" cy="291250"/>
            </a:xfrm>
            <a:prstGeom prst="flowChartDecis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4"/>
          <p:cNvSpPr txBox="1"/>
          <p:nvPr>
            <p:ph type="title"/>
          </p:nvPr>
        </p:nvSpPr>
        <p:spPr>
          <a:xfrm>
            <a:off x="311700" y="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Refinement</a:t>
            </a:r>
            <a:endParaRPr/>
          </a:p>
        </p:txBody>
      </p:sp>
      <p:grpSp>
        <p:nvGrpSpPr>
          <p:cNvPr id="410" name="Google Shape;410;p34"/>
          <p:cNvGrpSpPr/>
          <p:nvPr/>
        </p:nvGrpSpPr>
        <p:grpSpPr>
          <a:xfrm>
            <a:off x="2639175" y="1095900"/>
            <a:ext cx="4177550" cy="832875"/>
            <a:chOff x="3713350" y="1095900"/>
            <a:chExt cx="4177550" cy="832875"/>
          </a:xfrm>
        </p:grpSpPr>
        <p:sp>
          <p:nvSpPr>
            <p:cNvPr id="411" name="Google Shape;411;p34"/>
            <p:cNvSpPr/>
            <p:nvPr/>
          </p:nvSpPr>
          <p:spPr>
            <a:xfrm>
              <a:off x="4345400" y="1418475"/>
              <a:ext cx="1008000" cy="5103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Block Cache</a:t>
              </a:r>
              <a:endParaRPr sz="1600"/>
            </a:p>
          </p:txBody>
        </p:sp>
        <p:cxnSp>
          <p:nvCxnSpPr>
            <p:cNvPr id="412" name="Google Shape;412;p34"/>
            <p:cNvCxnSpPr>
              <a:stCxn id="413" idx="3"/>
              <a:endCxn id="411" idx="1"/>
            </p:cNvCxnSpPr>
            <p:nvPr/>
          </p:nvCxnSpPr>
          <p:spPr>
            <a:xfrm>
              <a:off x="3713350" y="1673625"/>
              <a:ext cx="63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4" name="Google Shape;414;p34"/>
            <p:cNvSpPr/>
            <p:nvPr/>
          </p:nvSpPr>
          <p:spPr>
            <a:xfrm>
              <a:off x="6060300" y="1452825"/>
              <a:ext cx="1830600" cy="441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crash-safe tree</a:t>
              </a:r>
              <a:endParaRPr sz="1800"/>
            </a:p>
          </p:txBody>
        </p:sp>
        <p:cxnSp>
          <p:nvCxnSpPr>
            <p:cNvPr id="415" name="Google Shape;415;p34"/>
            <p:cNvCxnSpPr>
              <a:stCxn id="411" idx="3"/>
              <a:endCxn id="414" idx="1"/>
            </p:cNvCxnSpPr>
            <p:nvPr/>
          </p:nvCxnSpPr>
          <p:spPr>
            <a:xfrm>
              <a:off x="5353400" y="1673625"/>
              <a:ext cx="706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6" name="Google Shape;416;p34"/>
            <p:cNvSpPr/>
            <p:nvPr/>
          </p:nvSpPr>
          <p:spPr>
            <a:xfrm>
              <a:off x="6824100" y="1095900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4"/>
          <p:cNvGrpSpPr/>
          <p:nvPr/>
        </p:nvGrpSpPr>
        <p:grpSpPr>
          <a:xfrm>
            <a:off x="1294800" y="1979325"/>
            <a:ext cx="1565700" cy="968100"/>
            <a:chOff x="2368975" y="1979325"/>
            <a:chExt cx="1565700" cy="968100"/>
          </a:xfrm>
        </p:grpSpPr>
        <p:sp>
          <p:nvSpPr>
            <p:cNvPr id="418" name="Google Shape;418;p34"/>
            <p:cNvSpPr/>
            <p:nvPr/>
          </p:nvSpPr>
          <p:spPr>
            <a:xfrm>
              <a:off x="2368975" y="2336025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baseline="30000" lang="en" sz="1800"/>
                <a:t>ε</a:t>
              </a:r>
              <a:r>
                <a:rPr lang="en" sz="1800"/>
                <a:t>tree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(pivot nodes)</a:t>
              </a:r>
              <a:endParaRPr sz="1600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2950450" y="1979325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1294800" y="2947425"/>
            <a:ext cx="1565700" cy="968100"/>
            <a:chOff x="2368975" y="2947425"/>
            <a:chExt cx="1565700" cy="968100"/>
          </a:xfrm>
        </p:grpSpPr>
        <p:sp>
          <p:nvSpPr>
            <p:cNvPr id="421" name="Google Shape;421;p34"/>
            <p:cNvSpPr/>
            <p:nvPr/>
          </p:nvSpPr>
          <p:spPr>
            <a:xfrm>
              <a:off x="2368975" y="3304125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baseline="30000" lang="en" sz="1800"/>
                <a:t>ε</a:t>
              </a:r>
              <a:r>
                <a:rPr lang="en" sz="1800"/>
                <a:t>tree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(marshallable)</a:t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950450" y="2947425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4"/>
          <p:cNvGrpSpPr/>
          <p:nvPr/>
        </p:nvGrpSpPr>
        <p:grpSpPr>
          <a:xfrm>
            <a:off x="1294800" y="3915525"/>
            <a:ext cx="1565700" cy="968100"/>
            <a:chOff x="2368975" y="3915525"/>
            <a:chExt cx="1565700" cy="968100"/>
          </a:xfrm>
        </p:grpSpPr>
        <p:sp>
          <p:nvSpPr>
            <p:cNvPr id="424" name="Google Shape;424;p34"/>
            <p:cNvSpPr/>
            <p:nvPr/>
          </p:nvSpPr>
          <p:spPr>
            <a:xfrm>
              <a:off x="2368975" y="4272225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B</a:t>
              </a:r>
              <a:r>
                <a:rPr baseline="30000" lang="en" sz="1800">
                  <a:solidFill>
                    <a:schemeClr val="dk1"/>
                  </a:solidFill>
                </a:rPr>
                <a:t>ε</a:t>
              </a:r>
              <a:r>
                <a:rPr lang="en" sz="1800">
                  <a:solidFill>
                    <a:schemeClr val="dk1"/>
                  </a:solidFill>
                </a:rPr>
                <a:t>tree </a:t>
              </a:r>
              <a:r>
                <a:rPr lang="en" sz="1800"/>
                <a:t>Impl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(uint64, mutable)</a:t>
              </a:r>
              <a:endParaRPr sz="1600"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950450" y="3915525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4"/>
          <p:cNvGrpSpPr/>
          <p:nvPr/>
        </p:nvGrpSpPr>
        <p:grpSpPr>
          <a:xfrm>
            <a:off x="2904450" y="1928775"/>
            <a:ext cx="1565700" cy="2954850"/>
            <a:chOff x="3978625" y="1928775"/>
            <a:chExt cx="1565700" cy="2954850"/>
          </a:xfrm>
        </p:grpSpPr>
        <p:sp>
          <p:nvSpPr>
            <p:cNvPr id="427" name="Google Shape;427;p34"/>
            <p:cNvSpPr/>
            <p:nvPr/>
          </p:nvSpPr>
          <p:spPr>
            <a:xfrm>
              <a:off x="3978625" y="4272225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Block Cache</a:t>
              </a:r>
              <a:br>
                <a:rPr lang="en" sz="1800">
                  <a:solidFill>
                    <a:schemeClr val="dk1"/>
                  </a:solidFill>
                </a:rPr>
              </a:br>
              <a:r>
                <a:rPr lang="en" sz="1800"/>
                <a:t>Impl</a:t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609975" y="1928775"/>
              <a:ext cx="303000" cy="2343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4"/>
          <p:cNvGrpSpPr/>
          <p:nvPr/>
        </p:nvGrpSpPr>
        <p:grpSpPr>
          <a:xfrm>
            <a:off x="1416375" y="1115050"/>
            <a:ext cx="1222800" cy="864275"/>
            <a:chOff x="2490550" y="1115050"/>
            <a:chExt cx="1222800" cy="864275"/>
          </a:xfrm>
        </p:grpSpPr>
        <p:sp>
          <p:nvSpPr>
            <p:cNvPr id="413" name="Google Shape;413;p34"/>
            <p:cNvSpPr/>
            <p:nvPr/>
          </p:nvSpPr>
          <p:spPr>
            <a:xfrm>
              <a:off x="2490550" y="1367925"/>
              <a:ext cx="12228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baseline="30000" lang="en" sz="1800"/>
                <a:t>ε</a:t>
              </a:r>
              <a:r>
                <a:rPr lang="en" sz="1800"/>
                <a:t>tree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(∞ nodes)</a:t>
              </a:r>
              <a:endParaRPr sz="1800"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950450" y="1115050"/>
              <a:ext cx="303000" cy="252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4"/>
          <p:cNvSpPr txBox="1"/>
          <p:nvPr>
            <p:ph idx="12" type="sldNum"/>
          </p:nvPr>
        </p:nvSpPr>
        <p:spPr>
          <a:xfrm>
            <a:off x="8461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/>
          <p:nvPr/>
        </p:nvSpPr>
        <p:spPr>
          <a:xfrm>
            <a:off x="5692075" y="474725"/>
            <a:ext cx="2447400" cy="926700"/>
          </a:xfrm>
          <a:prstGeom prst="wedgeRoundRectCallout">
            <a:avLst>
              <a:gd fmla="val -96902" name="adj1"/>
              <a:gd fmla="val 94917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Refinement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each B</a:t>
            </a:r>
            <a:r>
              <a:rPr baseline="30000" lang="en" sz="2000"/>
              <a:t>ε</a:t>
            </a:r>
            <a:r>
              <a:rPr lang="en" sz="2000"/>
              <a:t>tree step is a map step </a:t>
            </a:r>
            <a:endParaRPr sz="2000"/>
          </a:p>
        </p:txBody>
      </p:sp>
      <p:sp>
        <p:nvSpPr>
          <p:cNvPr id="437" name="Google Shape;437;p35"/>
          <p:cNvSpPr txBox="1"/>
          <p:nvPr>
            <p:ph type="title"/>
          </p:nvPr>
        </p:nvSpPr>
        <p:spPr>
          <a:xfrm>
            <a:off x="311700" y="31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proof</a:t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4076125" y="1152475"/>
            <a:ext cx="714300" cy="4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map</a:t>
            </a:r>
            <a:endParaRPr sz="1800"/>
          </a:p>
        </p:txBody>
      </p:sp>
      <p:sp>
        <p:nvSpPr>
          <p:cNvPr id="439" name="Google Shape;439;p35"/>
          <p:cNvSpPr/>
          <p:nvPr/>
        </p:nvSpPr>
        <p:spPr>
          <a:xfrm>
            <a:off x="3821875" y="2520688"/>
            <a:ext cx="1222800" cy="61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r>
              <a:rPr baseline="30000" lang="en" sz="1800"/>
              <a:t>ε</a:t>
            </a:r>
            <a:r>
              <a:rPr lang="en" sz="1800"/>
              <a:t>tree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(∞ nodes)</a:t>
            </a:r>
            <a:endParaRPr sz="1800"/>
          </a:p>
        </p:txBody>
      </p:sp>
      <p:sp>
        <p:nvSpPr>
          <p:cNvPr id="440" name="Google Shape;440;p35"/>
          <p:cNvSpPr/>
          <p:nvPr/>
        </p:nvSpPr>
        <p:spPr>
          <a:xfrm>
            <a:off x="4281775" y="1594075"/>
            <a:ext cx="303000" cy="92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5"/>
          <p:cNvGrpSpPr/>
          <p:nvPr/>
        </p:nvGrpSpPr>
        <p:grpSpPr>
          <a:xfrm>
            <a:off x="3650425" y="3132000"/>
            <a:ext cx="1565700" cy="1538100"/>
            <a:chOff x="3650425" y="3132000"/>
            <a:chExt cx="1565700" cy="1538100"/>
          </a:xfrm>
        </p:grpSpPr>
        <p:sp>
          <p:nvSpPr>
            <p:cNvPr id="442" name="Google Shape;442;p35"/>
            <p:cNvSpPr/>
            <p:nvPr/>
          </p:nvSpPr>
          <p:spPr>
            <a:xfrm>
              <a:off x="3650425" y="4058700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B</a:t>
              </a:r>
              <a:r>
                <a:rPr baseline="30000" lang="en" sz="1800">
                  <a:solidFill>
                    <a:schemeClr val="dk1"/>
                  </a:solidFill>
                </a:rPr>
                <a:t>ε</a:t>
              </a:r>
              <a:r>
                <a:rPr lang="en" sz="1800">
                  <a:solidFill>
                    <a:schemeClr val="dk1"/>
                  </a:solidFill>
                </a:rPr>
                <a:t>tree </a:t>
              </a:r>
              <a:r>
                <a:rPr lang="en" sz="1800"/>
                <a:t>Impl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(uint64, mutable)</a:t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4281775" y="3132000"/>
              <a:ext cx="303000" cy="926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35"/>
          <p:cNvSpPr/>
          <p:nvPr/>
        </p:nvSpPr>
        <p:spPr>
          <a:xfrm>
            <a:off x="5659300" y="2545075"/>
            <a:ext cx="3388200" cy="661800"/>
          </a:xfrm>
          <a:prstGeom prst="wedgeRoundRectCallout">
            <a:avLst>
              <a:gd fmla="val -82134" name="adj1"/>
              <a:gd fmla="val -77316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Invariant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baseline="30000" lang="en" sz="2000">
                <a:solidFill>
                  <a:schemeClr val="dk1"/>
                </a:solidFill>
              </a:rPr>
              <a:t>ε</a:t>
            </a:r>
            <a:r>
              <a:rPr lang="en" sz="2000">
                <a:solidFill>
                  <a:schemeClr val="dk1"/>
                </a:solidFill>
              </a:rPr>
              <a:t>tree </a:t>
            </a:r>
            <a:r>
              <a:rPr lang="en" sz="2000"/>
              <a:t> children obey pivots</a:t>
            </a:r>
            <a:endParaRPr sz="2000"/>
          </a:p>
        </p:txBody>
      </p:sp>
      <p:sp>
        <p:nvSpPr>
          <p:cNvPr id="445" name="Google Shape;445;p35"/>
          <p:cNvSpPr/>
          <p:nvPr/>
        </p:nvSpPr>
        <p:spPr>
          <a:xfrm>
            <a:off x="5692075" y="1493575"/>
            <a:ext cx="2957700" cy="975300"/>
          </a:xfrm>
          <a:prstGeom prst="wedgeRoundRectCallout">
            <a:avLst>
              <a:gd fmla="val -87920" name="adj1"/>
              <a:gd fmla="val -7026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Interpretation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baseline="30000" lang="en" sz="2000">
                <a:solidFill>
                  <a:schemeClr val="dk1"/>
                </a:solidFill>
              </a:rPr>
              <a:t>ε</a:t>
            </a:r>
            <a:r>
              <a:rPr lang="en" sz="2000">
                <a:solidFill>
                  <a:schemeClr val="dk1"/>
                </a:solidFill>
              </a:rPr>
              <a:t>tree transformations preserve all lookups</a:t>
            </a:r>
            <a:endParaRPr sz="2000"/>
          </a:p>
        </p:txBody>
      </p:sp>
      <p:sp>
        <p:nvSpPr>
          <p:cNvPr id="446" name="Google Shape;446;p35"/>
          <p:cNvSpPr/>
          <p:nvPr/>
        </p:nvSpPr>
        <p:spPr>
          <a:xfrm>
            <a:off x="932150" y="3516375"/>
            <a:ext cx="2122200" cy="1211100"/>
          </a:xfrm>
          <a:prstGeom prst="wedgeRoundRectCallout">
            <a:avLst>
              <a:gd fmla="val 110357" name="adj1"/>
              <a:gd fmla="val -50801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Separation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node heap representations are disjoint</a:t>
            </a:r>
            <a:endParaRPr sz="2000"/>
          </a:p>
        </p:txBody>
      </p:sp>
      <p:sp>
        <p:nvSpPr>
          <p:cNvPr id="447" name="Google Shape;4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3" name="Google Shape;453;p36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9" name="Google Shape;459;p37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2200600" y="1152475"/>
            <a:ext cx="66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 big system is a tree of definitions.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at the bottom of the tree is first-order logic.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           is great at solving huge logic problems!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...but which definitions do you show it?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66" name="Google Shape;46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575" y="2382375"/>
            <a:ext cx="945925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39"/>
          <p:cNvSpPr txBox="1"/>
          <p:nvPr/>
        </p:nvSpPr>
        <p:spPr>
          <a:xfrm>
            <a:off x="197725" y="2119000"/>
            <a:ext cx="11130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definitions</a:t>
            </a:r>
            <a:endParaRPr sz="1800"/>
          </a:p>
        </p:txBody>
      </p:sp>
      <p:grpSp>
        <p:nvGrpSpPr>
          <p:cNvPr id="474" name="Google Shape;474;p39"/>
          <p:cNvGrpSpPr/>
          <p:nvPr/>
        </p:nvGrpSpPr>
        <p:grpSpPr>
          <a:xfrm>
            <a:off x="1600450" y="1687126"/>
            <a:ext cx="1392600" cy="1392600"/>
            <a:chOff x="3875700" y="919650"/>
            <a:chExt cx="1392600" cy="1392600"/>
          </a:xfrm>
        </p:grpSpPr>
        <p:sp>
          <p:nvSpPr>
            <p:cNvPr id="475" name="Google Shape;475;p39"/>
            <p:cNvSpPr/>
            <p:nvPr/>
          </p:nvSpPr>
          <p:spPr>
            <a:xfrm>
              <a:off x="3875700" y="919650"/>
              <a:ext cx="1392600" cy="1392600"/>
            </a:xfrm>
            <a:prstGeom prst="diamond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 txBox="1"/>
            <p:nvPr/>
          </p:nvSpPr>
          <p:spPr>
            <a:xfrm>
              <a:off x="4029300" y="1117650"/>
              <a:ext cx="10854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open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which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definitions?</a:t>
              </a:r>
              <a:endParaRPr sz="1600"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3603646" y="383725"/>
            <a:ext cx="1392600" cy="1392600"/>
            <a:chOff x="3875700" y="919650"/>
            <a:chExt cx="1392600" cy="1392600"/>
          </a:xfrm>
        </p:grpSpPr>
        <p:sp>
          <p:nvSpPr>
            <p:cNvPr id="478" name="Google Shape;478;p39"/>
            <p:cNvSpPr/>
            <p:nvPr/>
          </p:nvSpPr>
          <p:spPr>
            <a:xfrm>
              <a:off x="3875700" y="919650"/>
              <a:ext cx="1392600" cy="1392600"/>
            </a:xfrm>
            <a:prstGeom prst="diamond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 txBox="1"/>
            <p:nvPr/>
          </p:nvSpPr>
          <p:spPr>
            <a:xfrm>
              <a:off x="4029300" y="1193850"/>
              <a:ext cx="10854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is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theorem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correct?</a:t>
              </a:r>
              <a:endParaRPr sz="1600"/>
            </a:p>
          </p:txBody>
        </p:sp>
      </p:grpSp>
      <p:grpSp>
        <p:nvGrpSpPr>
          <p:cNvPr id="480" name="Google Shape;480;p39"/>
          <p:cNvGrpSpPr/>
          <p:nvPr/>
        </p:nvGrpSpPr>
        <p:grpSpPr>
          <a:xfrm>
            <a:off x="2560700" y="1080025"/>
            <a:ext cx="1042946" cy="967200"/>
            <a:chOff x="3584625" y="1215330"/>
            <a:chExt cx="1042946" cy="967200"/>
          </a:xfrm>
        </p:grpSpPr>
        <p:cxnSp>
          <p:nvCxnSpPr>
            <p:cNvPr id="481" name="Google Shape;481;p39"/>
            <p:cNvCxnSpPr>
              <a:endCxn id="478" idx="1"/>
            </p:cNvCxnSpPr>
            <p:nvPr/>
          </p:nvCxnSpPr>
          <p:spPr>
            <a:xfrm flipH="1" rot="10800000">
              <a:off x="3677471" y="1215330"/>
              <a:ext cx="950100" cy="96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2" name="Google Shape;482;p39"/>
            <p:cNvSpPr txBox="1"/>
            <p:nvPr/>
          </p:nvSpPr>
          <p:spPr>
            <a:xfrm rot="-2700000">
              <a:off x="3561106" y="1620485"/>
              <a:ext cx="698339" cy="2227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EVERY</a:t>
              </a:r>
              <a:endParaRPr/>
            </a:p>
          </p:txBody>
        </p:sp>
      </p:grpSp>
      <p:sp>
        <p:nvSpPr>
          <p:cNvPr id="483" name="Google Shape;483;p39"/>
          <p:cNvSpPr txBox="1"/>
          <p:nvPr/>
        </p:nvSpPr>
        <p:spPr>
          <a:xfrm>
            <a:off x="133175" y="4808750"/>
            <a:ext cx="833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hourglass: Dub @ wikimedia commons. Boulder guy: jalandas0 @ pixabay</a:t>
            </a:r>
            <a:endParaRPr sz="1000">
              <a:solidFill>
                <a:srgbClr val="B7B7B7"/>
              </a:solidFill>
            </a:endParaRPr>
          </a:p>
        </p:txBody>
      </p:sp>
      <p:grpSp>
        <p:nvGrpSpPr>
          <p:cNvPr id="484" name="Google Shape;484;p39"/>
          <p:cNvGrpSpPr/>
          <p:nvPr/>
        </p:nvGrpSpPr>
        <p:grpSpPr>
          <a:xfrm>
            <a:off x="4614772" y="-210275"/>
            <a:ext cx="1184775" cy="922600"/>
            <a:chOff x="531025" y="2655575"/>
            <a:chExt cx="1184775" cy="922600"/>
          </a:xfrm>
        </p:grpSpPr>
        <p:grpSp>
          <p:nvGrpSpPr>
            <p:cNvPr id="485" name="Google Shape;485;p39"/>
            <p:cNvGrpSpPr/>
            <p:nvPr/>
          </p:nvGrpSpPr>
          <p:grpSpPr>
            <a:xfrm>
              <a:off x="531025" y="3129936"/>
              <a:ext cx="689100" cy="448239"/>
              <a:chOff x="531025" y="3129936"/>
              <a:chExt cx="689100" cy="448239"/>
            </a:xfrm>
          </p:grpSpPr>
          <p:cxnSp>
            <p:nvCxnSpPr>
              <p:cNvPr id="486" name="Google Shape;486;p39"/>
              <p:cNvCxnSpPr/>
              <p:nvPr/>
            </p:nvCxnSpPr>
            <p:spPr>
              <a:xfrm flipH="1" rot="10800000">
                <a:off x="531025" y="3374475"/>
                <a:ext cx="689100" cy="20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87" name="Google Shape;487;p39"/>
              <p:cNvSpPr txBox="1"/>
              <p:nvPr/>
            </p:nvSpPr>
            <p:spPr>
              <a:xfrm rot="-900636">
                <a:off x="588896" y="3200397"/>
                <a:ext cx="573364" cy="222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VALID</a:t>
                </a:r>
                <a:endParaRPr/>
              </a:p>
            </p:txBody>
          </p:sp>
        </p:grpSp>
        <p:sp>
          <p:nvSpPr>
            <p:cNvPr id="488" name="Google Shape;488;p39"/>
            <p:cNvSpPr txBox="1"/>
            <p:nvPr/>
          </p:nvSpPr>
          <p:spPr>
            <a:xfrm>
              <a:off x="1204000" y="2655575"/>
              <a:ext cx="5118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300"/>
                <a:t>✓</a:t>
              </a:r>
              <a:endParaRPr sz="7300"/>
            </a:p>
          </p:txBody>
        </p:sp>
      </p:grpSp>
      <p:cxnSp>
        <p:nvCxnSpPr>
          <p:cNvPr id="489" name="Google Shape;489;p39"/>
          <p:cNvCxnSpPr>
            <a:stCxn id="473" idx="3"/>
            <a:endCxn id="475" idx="1"/>
          </p:cNvCxnSpPr>
          <p:nvPr/>
        </p:nvCxnSpPr>
        <p:spPr>
          <a:xfrm flipH="1" rot="10800000">
            <a:off x="1310725" y="2383450"/>
            <a:ext cx="289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0" name="Google Shape;490;p39"/>
          <p:cNvGrpSpPr/>
          <p:nvPr/>
        </p:nvGrpSpPr>
        <p:grpSpPr>
          <a:xfrm>
            <a:off x="6256850" y="1690750"/>
            <a:ext cx="1392600" cy="1392600"/>
            <a:chOff x="3875700" y="919650"/>
            <a:chExt cx="1392600" cy="1392600"/>
          </a:xfrm>
        </p:grpSpPr>
        <p:sp>
          <p:nvSpPr>
            <p:cNvPr id="491" name="Google Shape;491;p39"/>
            <p:cNvSpPr/>
            <p:nvPr/>
          </p:nvSpPr>
          <p:spPr>
            <a:xfrm>
              <a:off x="3875700" y="919650"/>
              <a:ext cx="1392600" cy="1392600"/>
            </a:xfrm>
            <a:prstGeom prst="diamond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 txBox="1"/>
            <p:nvPr/>
          </p:nvSpPr>
          <p:spPr>
            <a:xfrm>
              <a:off x="4029300" y="1117650"/>
              <a:ext cx="10854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too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many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definitions?</a:t>
              </a:r>
              <a:endParaRPr sz="1600"/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7051046" y="550225"/>
            <a:ext cx="1556404" cy="1473300"/>
            <a:chOff x="4581346" y="3477700"/>
            <a:chExt cx="1556404" cy="1473300"/>
          </a:xfrm>
        </p:grpSpPr>
        <p:grpSp>
          <p:nvGrpSpPr>
            <p:cNvPr id="494" name="Google Shape;494;p39"/>
            <p:cNvGrpSpPr/>
            <p:nvPr/>
          </p:nvGrpSpPr>
          <p:grpSpPr>
            <a:xfrm>
              <a:off x="4581346" y="3808603"/>
              <a:ext cx="1044604" cy="1142397"/>
              <a:chOff x="1803896" y="2931178"/>
              <a:chExt cx="1044604" cy="1142397"/>
            </a:xfrm>
          </p:grpSpPr>
          <p:cxnSp>
            <p:nvCxnSpPr>
              <p:cNvPr id="495" name="Google Shape;495;p39"/>
              <p:cNvCxnSpPr/>
              <p:nvPr/>
            </p:nvCxnSpPr>
            <p:spPr>
              <a:xfrm flipH="1" rot="10800000">
                <a:off x="2041500" y="3266575"/>
                <a:ext cx="807000" cy="807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96" name="Google Shape;496;p39"/>
              <p:cNvSpPr txBox="1"/>
              <p:nvPr/>
            </p:nvSpPr>
            <p:spPr>
              <a:xfrm rot="-2700000">
                <a:off x="1724831" y="3279559"/>
                <a:ext cx="1077631" cy="222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JUST RIGHT</a:t>
                </a:r>
                <a:endParaRPr/>
              </a:p>
            </p:txBody>
          </p:sp>
        </p:grpSp>
        <p:sp>
          <p:nvSpPr>
            <p:cNvPr id="497" name="Google Shape;497;p39"/>
            <p:cNvSpPr txBox="1"/>
            <p:nvPr/>
          </p:nvSpPr>
          <p:spPr>
            <a:xfrm>
              <a:off x="5625950" y="3477700"/>
              <a:ext cx="5118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300"/>
                <a:t>✓</a:t>
              </a:r>
              <a:endParaRPr sz="7300"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7366675" y="2533365"/>
            <a:ext cx="1235504" cy="1607220"/>
            <a:chOff x="6684875" y="3686565"/>
            <a:chExt cx="1235504" cy="1607220"/>
          </a:xfrm>
        </p:grpSpPr>
        <p:grpSp>
          <p:nvGrpSpPr>
            <p:cNvPr id="499" name="Google Shape;499;p39"/>
            <p:cNvGrpSpPr/>
            <p:nvPr/>
          </p:nvGrpSpPr>
          <p:grpSpPr>
            <a:xfrm>
              <a:off x="6684875" y="3686565"/>
              <a:ext cx="917447" cy="928810"/>
              <a:chOff x="6684875" y="3686565"/>
              <a:chExt cx="917447" cy="928810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684875" y="3830575"/>
                <a:ext cx="784800" cy="78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1" name="Google Shape;501;p39"/>
              <p:cNvSpPr txBox="1"/>
              <p:nvPr/>
            </p:nvSpPr>
            <p:spPr>
              <a:xfrm rot="2700726">
                <a:off x="6665938" y="4009296"/>
                <a:ext cx="1004869" cy="222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TOO MANY</a:t>
                </a:r>
                <a:endParaRPr/>
              </a:p>
            </p:txBody>
          </p:sp>
        </p:grpSp>
        <p:pic>
          <p:nvPicPr>
            <p:cNvPr id="502" name="Google Shape;50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50840">
              <a:off x="7458325" y="4598444"/>
              <a:ext cx="420000" cy="67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39"/>
          <p:cNvGrpSpPr/>
          <p:nvPr/>
        </p:nvGrpSpPr>
        <p:grpSpPr>
          <a:xfrm>
            <a:off x="2993050" y="2064562"/>
            <a:ext cx="3263700" cy="359189"/>
            <a:chOff x="1692525" y="2064562"/>
            <a:chExt cx="3263700" cy="359189"/>
          </a:xfrm>
        </p:grpSpPr>
        <p:grpSp>
          <p:nvGrpSpPr>
            <p:cNvPr id="504" name="Google Shape;504;p39"/>
            <p:cNvGrpSpPr/>
            <p:nvPr/>
          </p:nvGrpSpPr>
          <p:grpSpPr>
            <a:xfrm>
              <a:off x="1692525" y="2132697"/>
              <a:ext cx="3263700" cy="254329"/>
              <a:chOff x="1692525" y="2132697"/>
              <a:chExt cx="3263700" cy="254329"/>
            </a:xfrm>
          </p:grpSpPr>
          <p:cxnSp>
            <p:nvCxnSpPr>
              <p:cNvPr id="505" name="Google Shape;505;p39"/>
              <p:cNvCxnSpPr>
                <a:stCxn id="475" idx="3"/>
                <a:endCxn id="491" idx="1"/>
              </p:cNvCxnSpPr>
              <p:nvPr/>
            </p:nvCxnSpPr>
            <p:spPr>
              <a:xfrm>
                <a:off x="1692525" y="2383426"/>
                <a:ext cx="3263700" cy="36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06" name="Google Shape;506;p39"/>
              <p:cNvSpPr txBox="1"/>
              <p:nvPr/>
            </p:nvSpPr>
            <p:spPr>
              <a:xfrm rot="-951">
                <a:off x="3364383" y="2132847"/>
                <a:ext cx="1084500" cy="2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HEURISTICS</a:t>
                </a:r>
                <a:endParaRPr/>
              </a:p>
            </p:txBody>
          </p:sp>
        </p:grpSp>
        <p:pic>
          <p:nvPicPr>
            <p:cNvPr id="507" name="Google Shape;50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1">
              <a:off x="2460777" y="2064564"/>
              <a:ext cx="870888" cy="35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" name="Google Shape;508;p39"/>
          <p:cNvGrpSpPr/>
          <p:nvPr/>
        </p:nvGrpSpPr>
        <p:grpSpPr>
          <a:xfrm>
            <a:off x="4727559" y="1009944"/>
            <a:ext cx="1409575" cy="909235"/>
            <a:chOff x="3636025" y="2490094"/>
            <a:chExt cx="1409575" cy="909235"/>
          </a:xfrm>
        </p:grpSpPr>
        <p:pic>
          <p:nvPicPr>
            <p:cNvPr id="509" name="Google Shape;50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5599" y="2728569"/>
              <a:ext cx="420000" cy="670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39"/>
            <p:cNvSpPr txBox="1"/>
            <p:nvPr/>
          </p:nvSpPr>
          <p:spPr>
            <a:xfrm rot="900333">
              <a:off x="3829489" y="2592654"/>
              <a:ext cx="821513" cy="222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</a:t>
              </a:r>
              <a:endParaRPr/>
            </a:p>
          </p:txBody>
        </p:sp>
        <p:cxnSp>
          <p:nvCxnSpPr>
            <p:cNvPr id="511" name="Google Shape;511;p39"/>
            <p:cNvCxnSpPr/>
            <p:nvPr/>
          </p:nvCxnSpPr>
          <p:spPr>
            <a:xfrm>
              <a:off x="3636025" y="2847550"/>
              <a:ext cx="841500" cy="2136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2" name="Google Shape;512;p39"/>
          <p:cNvGrpSpPr/>
          <p:nvPr/>
        </p:nvGrpSpPr>
        <p:grpSpPr>
          <a:xfrm>
            <a:off x="2654664" y="2568122"/>
            <a:ext cx="1205816" cy="950217"/>
            <a:chOff x="4952211" y="1452246"/>
            <a:chExt cx="1205816" cy="950217"/>
          </a:xfrm>
        </p:grpSpPr>
        <p:grpSp>
          <p:nvGrpSpPr>
            <p:cNvPr id="513" name="Google Shape;513;p39"/>
            <p:cNvGrpSpPr/>
            <p:nvPr/>
          </p:nvGrpSpPr>
          <p:grpSpPr>
            <a:xfrm>
              <a:off x="4952211" y="1452246"/>
              <a:ext cx="651300" cy="653279"/>
              <a:chOff x="4952211" y="1452246"/>
              <a:chExt cx="651300" cy="653279"/>
            </a:xfrm>
          </p:grpSpPr>
          <p:cxnSp>
            <p:nvCxnSpPr>
              <p:cNvPr id="514" name="Google Shape;514;p39"/>
              <p:cNvCxnSpPr/>
              <p:nvPr/>
            </p:nvCxnSpPr>
            <p:spPr>
              <a:xfrm>
                <a:off x="4953525" y="1618625"/>
                <a:ext cx="511800" cy="48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15" name="Google Shape;515;p39"/>
              <p:cNvSpPr txBox="1"/>
              <p:nvPr/>
            </p:nvSpPr>
            <p:spPr>
              <a:xfrm rot="2700000">
                <a:off x="4928692" y="1666527"/>
                <a:ext cx="698339" cy="222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NONE</a:t>
                </a:r>
                <a:endParaRPr/>
              </a:p>
            </p:txBody>
          </p:sp>
        </p:grpSp>
        <p:pic>
          <p:nvPicPr>
            <p:cNvPr id="516" name="Google Shape;516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25097" y="1736163"/>
              <a:ext cx="732931" cy="666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day in the life of a verification programmer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 txBox="1"/>
          <p:nvPr>
            <p:ph idx="1" type="body"/>
          </p:nvPr>
        </p:nvSpPr>
        <p:spPr>
          <a:xfrm>
            <a:off x="1220675" y="1707325"/>
            <a:ext cx="7611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lemma NodeIsWellFormed(c:Children, n: Node)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40"/>
          <p:cNvSpPr txBox="1"/>
          <p:nvPr>
            <p:ph idx="1" type="body"/>
          </p:nvPr>
        </p:nvSpPr>
        <p:spPr>
          <a:xfrm>
            <a:off x="1220675" y="2707750"/>
            <a:ext cx="2664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40"/>
          <p:cNvSpPr txBox="1"/>
          <p:nvPr>
            <p:ph idx="1" type="body"/>
          </p:nvPr>
        </p:nvSpPr>
        <p:spPr>
          <a:xfrm>
            <a:off x="1191075" y="2071450"/>
            <a:ext cx="7611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requires n == ConstructNode(c)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ensures WellFormed(n)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220675" y="3045225"/>
            <a:ext cx="76116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assert Sorted(n.children);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7" name="Google Shape;527;p40"/>
          <p:cNvGrpSpPr/>
          <p:nvPr/>
        </p:nvGrpSpPr>
        <p:grpSpPr>
          <a:xfrm>
            <a:off x="1521050" y="2771300"/>
            <a:ext cx="2574600" cy="0"/>
            <a:chOff x="1521050" y="4694800"/>
            <a:chExt cx="2574600" cy="0"/>
          </a:xfrm>
        </p:grpSpPr>
        <p:cxnSp>
          <p:nvCxnSpPr>
            <p:cNvPr id="528" name="Google Shape;528;p40"/>
            <p:cNvCxnSpPr/>
            <p:nvPr/>
          </p:nvCxnSpPr>
          <p:spPr>
            <a:xfrm>
              <a:off x="1521050" y="4694800"/>
              <a:ext cx="25746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0"/>
            <p:cNvCxnSpPr/>
            <p:nvPr/>
          </p:nvCxnSpPr>
          <p:spPr>
            <a:xfrm>
              <a:off x="1521050" y="4694800"/>
              <a:ext cx="25746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0" name="Google Shape;530;p40"/>
          <p:cNvGrpSpPr/>
          <p:nvPr/>
        </p:nvGrpSpPr>
        <p:grpSpPr>
          <a:xfrm>
            <a:off x="1577275" y="3448975"/>
            <a:ext cx="790200" cy="0"/>
            <a:chOff x="1521050" y="4694800"/>
            <a:chExt cx="790200" cy="0"/>
          </a:xfrm>
        </p:grpSpPr>
        <p:cxnSp>
          <p:nvCxnSpPr>
            <p:cNvPr id="531" name="Google Shape;531;p40"/>
            <p:cNvCxnSpPr/>
            <p:nvPr/>
          </p:nvCxnSpPr>
          <p:spPr>
            <a:xfrm>
              <a:off x="1521050" y="4694800"/>
              <a:ext cx="790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0"/>
            <p:cNvCxnSpPr/>
            <p:nvPr/>
          </p:nvCxnSpPr>
          <p:spPr>
            <a:xfrm>
              <a:off x="1521050" y="4694800"/>
              <a:ext cx="7827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pic>
        <p:nvPicPr>
          <p:cNvPr id="533" name="Google Shape;5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424" y="2636591"/>
            <a:ext cx="548700" cy="8763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0"/>
          <p:cNvSpPr txBox="1"/>
          <p:nvPr/>
        </p:nvSpPr>
        <p:spPr>
          <a:xfrm>
            <a:off x="133175" y="4808750"/>
            <a:ext cx="3846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hourglas</a:t>
            </a:r>
            <a:r>
              <a:rPr lang="en" sz="1000">
                <a:solidFill>
                  <a:srgbClr val="B7B7B7"/>
                </a:solidFill>
              </a:rPr>
              <a:t>: Dub @ wikimedia commons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535" name="Google Shape;535;p40"/>
          <p:cNvPicPr preferRelativeResize="0"/>
          <p:nvPr/>
        </p:nvPicPr>
        <p:blipFill rotWithShape="1">
          <a:blip r:embed="rId4">
            <a:alphaModFix/>
          </a:blip>
          <a:srcRect b="2812" l="2470" r="34672" t="9290"/>
          <a:stretch/>
        </p:blipFill>
        <p:spPr>
          <a:xfrm>
            <a:off x="5303100" y="445025"/>
            <a:ext cx="3718050" cy="45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1" name="Google Shape;541;p41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verification: decades “in the lab”; small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2009 first big verified system: </a:t>
            </a:r>
            <a:r>
              <a:rPr b="1" lang="en"/>
              <a:t>seL4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improvements in </a:t>
            </a:r>
            <a:r>
              <a:rPr b="1" lang="en"/>
              <a:t>automation tooling</a:t>
            </a:r>
            <a:endParaRPr b="1"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7" name="Google Shape;547;p42"/>
          <p:cNvGraphicFramePr/>
          <p:nvPr/>
        </p:nvGraphicFramePr>
        <p:xfrm>
          <a:off x="275550" y="4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4300150"/>
                <a:gridCol w="4300150"/>
              </a:tblGrid>
              <a:tr h="6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Verification Challenge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Iron★ Solution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Writing a concise, meaningful spec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TLA+ state machines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Organizing proof “code”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Refinement over functional models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Tedious proofs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Dafny/Z3 automation,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bisection debugging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Brittle heap reasoning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Impl-Model mates,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borrow-typing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Aliasing Control</a:t>
            </a:r>
            <a:endParaRPr/>
          </a:p>
        </p:txBody>
      </p:sp>
      <p:sp>
        <p:nvSpPr>
          <p:cNvPr id="553" name="Google Shape;553;p43"/>
          <p:cNvSpPr txBox="1"/>
          <p:nvPr>
            <p:ph idx="1" type="body"/>
          </p:nvPr>
        </p:nvSpPr>
        <p:spPr>
          <a:xfrm>
            <a:off x="3718000" y="1175450"/>
            <a:ext cx="385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method foo() {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n1 := MakeNode(parent);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i := this.FindIndex(key);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this.UpdateWeights();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this.ReplaceChild(i, n1);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1949875" y="1607400"/>
            <a:ext cx="1915800" cy="416400"/>
          </a:xfrm>
          <a:prstGeom prst="wedgeRoundRectCallout">
            <a:avLst>
              <a:gd fmla="val 66913" name="adj1"/>
              <a:gd fmla="val 58856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ObeysPivots(n1)</a:t>
            </a:r>
            <a:endParaRPr sz="1800"/>
          </a:p>
        </p:txBody>
      </p:sp>
      <p:sp>
        <p:nvSpPr>
          <p:cNvPr id="555" name="Google Shape;555;p43"/>
          <p:cNvSpPr/>
          <p:nvPr/>
        </p:nvSpPr>
        <p:spPr>
          <a:xfrm>
            <a:off x="1439400" y="2299875"/>
            <a:ext cx="2231100" cy="416400"/>
          </a:xfrm>
          <a:prstGeom prst="wedgeRoundRectCallout">
            <a:avLst>
              <a:gd fmla="val 74498" name="adj1"/>
              <a:gd fmla="val 2708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IndexForKey(key, i)</a:t>
            </a:r>
            <a:endParaRPr sz="1800"/>
          </a:p>
        </p:txBody>
      </p:sp>
      <p:sp>
        <p:nvSpPr>
          <p:cNvPr id="556" name="Google Shape;55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/>
          <p:nvPr/>
        </p:nvSpPr>
        <p:spPr>
          <a:xfrm>
            <a:off x="1934425" y="1640288"/>
            <a:ext cx="1437900" cy="180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4"/>
          <p:cNvSpPr/>
          <p:nvPr/>
        </p:nvSpPr>
        <p:spPr>
          <a:xfrm>
            <a:off x="5726075" y="1995013"/>
            <a:ext cx="1483500" cy="1859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4"/>
          <p:cNvSpPr/>
          <p:nvPr/>
        </p:nvSpPr>
        <p:spPr>
          <a:xfrm>
            <a:off x="3756700" y="1995013"/>
            <a:ext cx="1376700" cy="130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44"/>
          <p:cNvSpPr/>
          <p:nvPr/>
        </p:nvSpPr>
        <p:spPr>
          <a:xfrm>
            <a:off x="2387675" y="1725688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n1</a:t>
            </a:r>
            <a:endParaRPr/>
          </a:p>
        </p:txBody>
      </p:sp>
      <p:sp>
        <p:nvSpPr>
          <p:cNvPr id="566" name="Google Shape;566;p44"/>
          <p:cNvSpPr/>
          <p:nvPr/>
        </p:nvSpPr>
        <p:spPr>
          <a:xfrm>
            <a:off x="2053975" y="2331338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2817325" y="2331338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2680700" y="2936988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p44"/>
          <p:cNvCxnSpPr>
            <a:endCxn id="567" idx="0"/>
          </p:cNvCxnSpPr>
          <p:nvPr/>
        </p:nvCxnSpPr>
        <p:spPr>
          <a:xfrm>
            <a:off x="2630725" y="2119238"/>
            <a:ext cx="4296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44"/>
          <p:cNvCxnSpPr>
            <a:stCxn id="566" idx="0"/>
            <a:endCxn id="565" idx="2"/>
          </p:cNvCxnSpPr>
          <p:nvPr/>
        </p:nvCxnSpPr>
        <p:spPr>
          <a:xfrm flipH="1" rot="10800000">
            <a:off x="2296975" y="2119238"/>
            <a:ext cx="3336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4"/>
          <p:cNvCxnSpPr>
            <a:stCxn id="568" idx="0"/>
            <a:endCxn id="567" idx="2"/>
          </p:cNvCxnSpPr>
          <p:nvPr/>
        </p:nvCxnSpPr>
        <p:spPr>
          <a:xfrm flipH="1" rot="10800000">
            <a:off x="2923700" y="2724888"/>
            <a:ext cx="1365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4"/>
          <p:cNvSpPr/>
          <p:nvPr/>
        </p:nvSpPr>
        <p:spPr>
          <a:xfrm>
            <a:off x="5082575" y="1289388"/>
            <a:ext cx="6435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>
            <a:off x="3997713" y="2134538"/>
            <a:ext cx="797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indices</a:t>
            </a:r>
            <a:endParaRPr/>
          </a:p>
        </p:txBody>
      </p:sp>
      <p:sp>
        <p:nvSpPr>
          <p:cNvPr id="574" name="Google Shape;574;p44"/>
          <p:cNvSpPr/>
          <p:nvPr/>
        </p:nvSpPr>
        <p:spPr>
          <a:xfrm>
            <a:off x="3861088" y="2740188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44"/>
          <p:cNvCxnSpPr>
            <a:stCxn id="572" idx="2"/>
            <a:endCxn id="573" idx="0"/>
          </p:cNvCxnSpPr>
          <p:nvPr/>
        </p:nvCxnSpPr>
        <p:spPr>
          <a:xfrm flipH="1">
            <a:off x="4396325" y="1682988"/>
            <a:ext cx="100800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4"/>
          <p:cNvCxnSpPr>
            <a:stCxn id="574" idx="0"/>
            <a:endCxn id="573" idx="2"/>
          </p:cNvCxnSpPr>
          <p:nvPr/>
        </p:nvCxnSpPr>
        <p:spPr>
          <a:xfrm flipH="1" rot="10800000">
            <a:off x="4104088" y="2528088"/>
            <a:ext cx="2922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4"/>
          <p:cNvSpPr/>
          <p:nvPr/>
        </p:nvSpPr>
        <p:spPr>
          <a:xfrm>
            <a:off x="4539013" y="2740188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44"/>
          <p:cNvCxnSpPr>
            <a:endCxn id="577" idx="0"/>
          </p:cNvCxnSpPr>
          <p:nvPr/>
        </p:nvCxnSpPr>
        <p:spPr>
          <a:xfrm>
            <a:off x="4396513" y="2528088"/>
            <a:ext cx="3855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44"/>
          <p:cNvSpPr/>
          <p:nvPr/>
        </p:nvSpPr>
        <p:spPr>
          <a:xfrm>
            <a:off x="6091900" y="2134563"/>
            <a:ext cx="921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</a:t>
            </a:r>
            <a:endParaRPr/>
          </a:p>
        </p:txBody>
      </p:sp>
      <p:sp>
        <p:nvSpPr>
          <p:cNvPr id="580" name="Google Shape;580;p44"/>
          <p:cNvSpPr/>
          <p:nvPr/>
        </p:nvSpPr>
        <p:spPr>
          <a:xfrm flipH="1">
            <a:off x="6612250" y="2740213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 flipH="1">
            <a:off x="5848900" y="2740213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 flipH="1">
            <a:off x="5985525" y="3345863"/>
            <a:ext cx="486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44"/>
          <p:cNvCxnSpPr>
            <a:stCxn id="579" idx="2"/>
            <a:endCxn id="581" idx="0"/>
          </p:cNvCxnSpPr>
          <p:nvPr/>
        </p:nvCxnSpPr>
        <p:spPr>
          <a:xfrm flipH="1">
            <a:off x="6091900" y="2528163"/>
            <a:ext cx="4605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44"/>
          <p:cNvCxnSpPr>
            <a:stCxn id="580" idx="0"/>
            <a:endCxn id="579" idx="2"/>
          </p:cNvCxnSpPr>
          <p:nvPr/>
        </p:nvCxnSpPr>
        <p:spPr>
          <a:xfrm rot="10800000">
            <a:off x="6552550" y="2528113"/>
            <a:ext cx="3027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4"/>
          <p:cNvCxnSpPr>
            <a:stCxn id="582" idx="0"/>
            <a:endCxn id="581" idx="2"/>
          </p:cNvCxnSpPr>
          <p:nvPr/>
        </p:nvCxnSpPr>
        <p:spPr>
          <a:xfrm rot="10800000">
            <a:off x="6092025" y="3133763"/>
            <a:ext cx="1365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44"/>
          <p:cNvCxnSpPr>
            <a:stCxn id="572" idx="2"/>
            <a:endCxn id="579" idx="0"/>
          </p:cNvCxnSpPr>
          <p:nvPr/>
        </p:nvCxnSpPr>
        <p:spPr>
          <a:xfrm>
            <a:off x="5404325" y="1682988"/>
            <a:ext cx="114810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44"/>
          <p:cNvSpPr/>
          <p:nvPr/>
        </p:nvSpPr>
        <p:spPr>
          <a:xfrm>
            <a:off x="2387675" y="3936250"/>
            <a:ext cx="1915800" cy="416400"/>
          </a:xfrm>
          <a:prstGeom prst="wedgeRoundRectCallout">
            <a:avLst>
              <a:gd fmla="val -34212" name="adj1"/>
              <a:gd fmla="val -160597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ObeysPivots(n1)</a:t>
            </a:r>
            <a:endParaRPr sz="1800"/>
          </a:p>
        </p:txBody>
      </p:sp>
      <p:sp>
        <p:nvSpPr>
          <p:cNvPr id="588" name="Google Shape;588;p44"/>
          <p:cNvSpPr/>
          <p:nvPr/>
        </p:nvSpPr>
        <p:spPr>
          <a:xfrm>
            <a:off x="5919625" y="688150"/>
            <a:ext cx="2913900" cy="416400"/>
          </a:xfrm>
          <a:prstGeom prst="wedgeRoundRectCallout">
            <a:avLst>
              <a:gd fmla="val -22461" name="adj1"/>
              <a:gd fmla="val 25930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this.UpdateWeights();</a:t>
            </a:r>
            <a:endParaRPr sz="1800"/>
          </a:p>
        </p:txBody>
      </p:sp>
      <p:sp>
        <p:nvSpPr>
          <p:cNvPr id="589" name="Google Shape;589;p44"/>
          <p:cNvSpPr/>
          <p:nvPr/>
        </p:nvSpPr>
        <p:spPr>
          <a:xfrm>
            <a:off x="4347100" y="3184825"/>
            <a:ext cx="1872000" cy="18720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quadratic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disjoint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conditions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6535988" y="3184825"/>
            <a:ext cx="1872000" cy="18720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interferes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with bisection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debugging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"/>
          <p:cNvSpPr/>
          <p:nvPr/>
        </p:nvSpPr>
        <p:spPr>
          <a:xfrm>
            <a:off x="1115650" y="-443875"/>
            <a:ext cx="6628800" cy="4480200"/>
          </a:xfrm>
          <a:prstGeom prst="roundRect">
            <a:avLst>
              <a:gd fmla="val 3708" name="adj"/>
            </a:avLst>
          </a:prstGeom>
          <a:solidFill>
            <a:srgbClr val="CFE2F3"/>
          </a:solidFill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</a:t>
            </a:r>
            <a:endParaRPr/>
          </a:p>
        </p:txBody>
      </p:sp>
      <p:sp>
        <p:nvSpPr>
          <p:cNvPr id="596" name="Google Shape;59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1115650" y="355124"/>
            <a:ext cx="6628800" cy="2792700"/>
          </a:xfrm>
          <a:prstGeom prst="roundRect">
            <a:avLst>
              <a:gd fmla="val 3708" name="adj"/>
            </a:avLst>
          </a:prstGeom>
          <a:solidFill>
            <a:srgbClr val="CFE2F3"/>
          </a:solidFill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</a:t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1115650" y="3269950"/>
            <a:ext cx="6628800" cy="79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599" name="Google Shape;599;p45"/>
          <p:cNvSpPr/>
          <p:nvPr/>
        </p:nvSpPr>
        <p:spPr>
          <a:xfrm>
            <a:off x="1124150" y="-332700"/>
            <a:ext cx="6628800" cy="606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</a:t>
            </a:r>
            <a:endParaRPr/>
          </a:p>
        </p:txBody>
      </p:sp>
      <p:sp>
        <p:nvSpPr>
          <p:cNvPr id="600" name="Google Shape;600;p45"/>
          <p:cNvSpPr/>
          <p:nvPr/>
        </p:nvSpPr>
        <p:spPr>
          <a:xfrm>
            <a:off x="1639125" y="-243900"/>
            <a:ext cx="714300" cy="4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map</a:t>
            </a:r>
            <a:endParaRPr sz="1800"/>
          </a:p>
        </p:txBody>
      </p:sp>
      <p:grpSp>
        <p:nvGrpSpPr>
          <p:cNvPr id="601" name="Google Shape;601;p45"/>
          <p:cNvGrpSpPr/>
          <p:nvPr/>
        </p:nvGrpSpPr>
        <p:grpSpPr>
          <a:xfrm>
            <a:off x="2353425" y="-243900"/>
            <a:ext cx="4335600" cy="441600"/>
            <a:chOff x="3508975" y="673450"/>
            <a:chExt cx="4335600" cy="441600"/>
          </a:xfrm>
        </p:grpSpPr>
        <p:sp>
          <p:nvSpPr>
            <p:cNvPr id="602" name="Google Shape;602;p45"/>
            <p:cNvSpPr/>
            <p:nvPr/>
          </p:nvSpPr>
          <p:spPr>
            <a:xfrm>
              <a:off x="6013975" y="673450"/>
              <a:ext cx="1830600" cy="441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crash-safe map</a:t>
              </a:r>
              <a:endParaRPr sz="1800"/>
            </a:p>
          </p:txBody>
        </p:sp>
        <p:cxnSp>
          <p:nvCxnSpPr>
            <p:cNvPr id="603" name="Google Shape;603;p45"/>
            <p:cNvCxnSpPr>
              <a:stCxn id="600" idx="3"/>
              <a:endCxn id="602" idx="1"/>
            </p:cNvCxnSpPr>
            <p:nvPr/>
          </p:nvCxnSpPr>
          <p:spPr>
            <a:xfrm>
              <a:off x="3508975" y="894250"/>
              <a:ext cx="250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4" name="Google Shape;604;p45"/>
            <p:cNvSpPr/>
            <p:nvPr/>
          </p:nvSpPr>
          <p:spPr>
            <a:xfrm>
              <a:off x="4572000" y="748625"/>
              <a:ext cx="486550" cy="291250"/>
            </a:xfrm>
            <a:prstGeom prst="flowChartDecis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45"/>
          <p:cNvGrpSpPr/>
          <p:nvPr/>
        </p:nvGrpSpPr>
        <p:grpSpPr>
          <a:xfrm>
            <a:off x="2557800" y="178550"/>
            <a:ext cx="4177550" cy="832875"/>
            <a:chOff x="3713350" y="1095900"/>
            <a:chExt cx="4177550" cy="832875"/>
          </a:xfrm>
        </p:grpSpPr>
        <p:sp>
          <p:nvSpPr>
            <p:cNvPr id="606" name="Google Shape;606;p45"/>
            <p:cNvSpPr/>
            <p:nvPr/>
          </p:nvSpPr>
          <p:spPr>
            <a:xfrm>
              <a:off x="4345400" y="1418475"/>
              <a:ext cx="1008000" cy="5103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Block Cache</a:t>
              </a:r>
              <a:endParaRPr sz="1600"/>
            </a:p>
          </p:txBody>
        </p:sp>
        <p:cxnSp>
          <p:nvCxnSpPr>
            <p:cNvPr id="607" name="Google Shape;607;p45"/>
            <p:cNvCxnSpPr>
              <a:stCxn id="608" idx="3"/>
              <a:endCxn id="606" idx="1"/>
            </p:cNvCxnSpPr>
            <p:nvPr/>
          </p:nvCxnSpPr>
          <p:spPr>
            <a:xfrm>
              <a:off x="3713350" y="1673625"/>
              <a:ext cx="63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9" name="Google Shape;609;p45"/>
            <p:cNvSpPr/>
            <p:nvPr/>
          </p:nvSpPr>
          <p:spPr>
            <a:xfrm>
              <a:off x="6060300" y="1452825"/>
              <a:ext cx="1830600" cy="441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crash-safe tree</a:t>
              </a:r>
              <a:endParaRPr sz="1800"/>
            </a:p>
          </p:txBody>
        </p:sp>
        <p:cxnSp>
          <p:nvCxnSpPr>
            <p:cNvPr id="610" name="Google Shape;610;p45"/>
            <p:cNvCxnSpPr>
              <a:stCxn id="606" idx="3"/>
              <a:endCxn id="609" idx="1"/>
            </p:cNvCxnSpPr>
            <p:nvPr/>
          </p:nvCxnSpPr>
          <p:spPr>
            <a:xfrm>
              <a:off x="5353400" y="1673625"/>
              <a:ext cx="706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1" name="Google Shape;611;p45"/>
            <p:cNvSpPr/>
            <p:nvPr/>
          </p:nvSpPr>
          <p:spPr>
            <a:xfrm>
              <a:off x="6824100" y="1095900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45"/>
          <p:cNvGrpSpPr/>
          <p:nvPr/>
        </p:nvGrpSpPr>
        <p:grpSpPr>
          <a:xfrm>
            <a:off x="1213425" y="1061975"/>
            <a:ext cx="1565700" cy="968100"/>
            <a:chOff x="2368975" y="1979325"/>
            <a:chExt cx="1565700" cy="968100"/>
          </a:xfrm>
        </p:grpSpPr>
        <p:sp>
          <p:nvSpPr>
            <p:cNvPr id="613" name="Google Shape;613;p45"/>
            <p:cNvSpPr/>
            <p:nvPr/>
          </p:nvSpPr>
          <p:spPr>
            <a:xfrm>
              <a:off x="2368975" y="2336025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baseline="30000" lang="en" sz="1800"/>
                <a:t>ε</a:t>
              </a:r>
              <a:r>
                <a:rPr lang="en" sz="1800"/>
                <a:t>tree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(pivot nodes)</a:t>
              </a:r>
              <a:endParaRPr sz="1600"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2950450" y="1979325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45"/>
          <p:cNvGrpSpPr/>
          <p:nvPr/>
        </p:nvGrpSpPr>
        <p:grpSpPr>
          <a:xfrm>
            <a:off x="1213425" y="2030075"/>
            <a:ext cx="1565700" cy="968100"/>
            <a:chOff x="2368975" y="2947425"/>
            <a:chExt cx="1565700" cy="968100"/>
          </a:xfrm>
        </p:grpSpPr>
        <p:sp>
          <p:nvSpPr>
            <p:cNvPr id="616" name="Google Shape;616;p45"/>
            <p:cNvSpPr/>
            <p:nvPr/>
          </p:nvSpPr>
          <p:spPr>
            <a:xfrm>
              <a:off x="2368975" y="3304125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baseline="30000" lang="en" sz="1800"/>
                <a:t>ε</a:t>
              </a:r>
              <a:r>
                <a:rPr lang="en" sz="1800"/>
                <a:t>tree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(marshallable)</a:t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2950450" y="2947425"/>
              <a:ext cx="303000" cy="357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45"/>
          <p:cNvSpPr/>
          <p:nvPr/>
        </p:nvSpPr>
        <p:spPr>
          <a:xfrm>
            <a:off x="1213425" y="3354875"/>
            <a:ext cx="1565700" cy="61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</a:t>
            </a:r>
            <a:r>
              <a:rPr baseline="30000" lang="en" sz="1800">
                <a:solidFill>
                  <a:schemeClr val="dk1"/>
                </a:solidFill>
              </a:rPr>
              <a:t>ε</a:t>
            </a:r>
            <a:r>
              <a:rPr lang="en" sz="1800">
                <a:solidFill>
                  <a:schemeClr val="dk1"/>
                </a:solidFill>
              </a:rPr>
              <a:t>tree </a:t>
            </a:r>
            <a:r>
              <a:rPr lang="en" sz="1800"/>
              <a:t>Model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(uint64)</a:t>
            </a:r>
            <a:endParaRPr sz="1600"/>
          </a:p>
        </p:txBody>
      </p:sp>
      <p:sp>
        <p:nvSpPr>
          <p:cNvPr id="619" name="Google Shape;619;p45"/>
          <p:cNvSpPr/>
          <p:nvPr/>
        </p:nvSpPr>
        <p:spPr>
          <a:xfrm>
            <a:off x="1794900" y="2998175"/>
            <a:ext cx="303000" cy="357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1335000" y="197700"/>
            <a:ext cx="1222800" cy="864275"/>
            <a:chOff x="2490550" y="1115050"/>
            <a:chExt cx="1222800" cy="864275"/>
          </a:xfrm>
        </p:grpSpPr>
        <p:sp>
          <p:nvSpPr>
            <p:cNvPr id="608" name="Google Shape;608;p45"/>
            <p:cNvSpPr/>
            <p:nvPr/>
          </p:nvSpPr>
          <p:spPr>
            <a:xfrm>
              <a:off x="2490550" y="1367925"/>
              <a:ext cx="12228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baseline="30000" lang="en" sz="1800"/>
                <a:t>ε</a:t>
              </a:r>
              <a:r>
                <a:rPr lang="en" sz="1800"/>
                <a:t>tree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(∞ nodes)</a:t>
              </a:r>
              <a:endParaRPr sz="1800"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2950450" y="1115050"/>
              <a:ext cx="303000" cy="252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45"/>
          <p:cNvGrpSpPr/>
          <p:nvPr/>
        </p:nvGrpSpPr>
        <p:grpSpPr>
          <a:xfrm>
            <a:off x="1137125" y="3966275"/>
            <a:ext cx="6628800" cy="987150"/>
            <a:chOff x="1137125" y="3813875"/>
            <a:chExt cx="6628800" cy="987150"/>
          </a:xfrm>
        </p:grpSpPr>
        <p:sp>
          <p:nvSpPr>
            <p:cNvPr id="623" name="Google Shape;623;p45"/>
            <p:cNvSpPr/>
            <p:nvPr/>
          </p:nvSpPr>
          <p:spPr>
            <a:xfrm>
              <a:off x="1137125" y="4010525"/>
              <a:ext cx="6628800" cy="790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implementation</a:t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1213425" y="4106700"/>
              <a:ext cx="15657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B</a:t>
              </a:r>
              <a:r>
                <a:rPr baseline="30000" lang="en" sz="1800">
                  <a:solidFill>
                    <a:schemeClr val="dk1"/>
                  </a:solidFill>
                </a:rPr>
                <a:t>ε</a:t>
              </a:r>
              <a:r>
                <a:rPr lang="en" sz="1800">
                  <a:solidFill>
                    <a:schemeClr val="dk1"/>
                  </a:solidFill>
                </a:rPr>
                <a:t>tree </a:t>
              </a:r>
              <a:r>
                <a:rPr lang="en" sz="1800"/>
                <a:t>Impl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(mutable)</a:t>
              </a:r>
              <a:endParaRPr sz="1600"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1794900" y="3813875"/>
              <a:ext cx="303000" cy="292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45"/>
          <p:cNvSpPr/>
          <p:nvPr/>
        </p:nvSpPr>
        <p:spPr>
          <a:xfrm>
            <a:off x="1213425" y="3359500"/>
            <a:ext cx="1565700" cy="61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</a:t>
            </a:r>
            <a:r>
              <a:rPr baseline="30000" lang="en" sz="1800">
                <a:solidFill>
                  <a:schemeClr val="dk1"/>
                </a:solidFill>
              </a:rPr>
              <a:t>ε</a:t>
            </a:r>
            <a:r>
              <a:rPr lang="en" sz="1800">
                <a:solidFill>
                  <a:schemeClr val="dk1"/>
                </a:solidFill>
              </a:rPr>
              <a:t>tree </a:t>
            </a:r>
            <a:r>
              <a:rPr lang="en" sz="1800"/>
              <a:t>Impl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(uint64, mutable)</a:t>
            </a: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599250" y="-443875"/>
            <a:ext cx="8374500" cy="2626200"/>
          </a:xfrm>
          <a:prstGeom prst="rect">
            <a:avLst/>
          </a:prstGeom>
          <a:solidFill>
            <a:srgbClr val="FFFFFF">
              <a:alpha val="50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751650" y="-291475"/>
            <a:ext cx="8374500" cy="1537500"/>
          </a:xfrm>
          <a:prstGeom prst="rect">
            <a:avLst/>
          </a:prstGeom>
          <a:solidFill>
            <a:srgbClr val="FFFFFF">
              <a:alpha val="50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"/>
          <p:cNvSpPr txBox="1"/>
          <p:nvPr>
            <p:ph type="title"/>
          </p:nvPr>
        </p:nvSpPr>
        <p:spPr>
          <a:xfrm>
            <a:off x="311700" y="445025"/>
            <a:ext cx="5651100" cy="57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Aliasing: </a:t>
            </a:r>
            <a:r>
              <a:rPr lang="en"/>
              <a:t>Iron★ </a:t>
            </a:r>
            <a:r>
              <a:rPr lang="en"/>
              <a:t>Model-Impl mates</a:t>
            </a:r>
            <a:endParaRPr/>
          </a:p>
        </p:txBody>
      </p:sp>
      <p:grpSp>
        <p:nvGrpSpPr>
          <p:cNvPr id="630" name="Google Shape;630;p45"/>
          <p:cNvGrpSpPr/>
          <p:nvPr/>
        </p:nvGrpSpPr>
        <p:grpSpPr>
          <a:xfrm>
            <a:off x="3132875" y="3359500"/>
            <a:ext cx="1761000" cy="1515600"/>
            <a:chOff x="3132875" y="3359500"/>
            <a:chExt cx="1761000" cy="1515600"/>
          </a:xfrm>
        </p:grpSpPr>
        <p:sp>
          <p:nvSpPr>
            <p:cNvPr id="631" name="Google Shape;631;p45"/>
            <p:cNvSpPr/>
            <p:nvPr/>
          </p:nvSpPr>
          <p:spPr>
            <a:xfrm>
              <a:off x="3861875" y="3966275"/>
              <a:ext cx="303000" cy="292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3132875" y="3359500"/>
              <a:ext cx="17610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HashTbl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 sz="15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immutable_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seq&gt;</a:t>
              </a:r>
              <a:endParaRPr sz="16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3132875" y="4263700"/>
              <a:ext cx="1761000" cy="6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HashTbl</a:t>
              </a:r>
              <a:br>
                <a:rPr lang="en" sz="1800">
                  <a:solidFill>
                    <a:schemeClr val="dk1"/>
                  </a:solidFill>
                </a:rPr>
              </a:b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 sz="15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mutable_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array&gt;</a:t>
              </a:r>
              <a:endParaRPr sz="16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34" name="Google Shape;634;p45"/>
          <p:cNvSpPr/>
          <p:nvPr/>
        </p:nvSpPr>
        <p:spPr>
          <a:xfrm>
            <a:off x="5432900" y="2482550"/>
            <a:ext cx="1683900" cy="704700"/>
          </a:xfrm>
          <a:prstGeom prst="wedgeRoundRectCallout">
            <a:avLst>
              <a:gd fmla="val -81224" name="adj1"/>
              <a:gd fmla="val 125753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assertion failures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to </a:t>
            </a:r>
            <a:r>
              <a:rPr b="1" lang="en"/>
              <a:t>functional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semantics</a:t>
            </a: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5432900" y="3568950"/>
            <a:ext cx="1683900" cy="704700"/>
          </a:xfrm>
          <a:prstGeom prst="wedgeRoundRectCallout">
            <a:avLst>
              <a:gd fmla="val -81639" name="adj1"/>
              <a:gd fmla="val 9357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assertion failures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to </a:t>
            </a:r>
            <a:r>
              <a:rPr b="1" lang="en"/>
              <a:t>aliasing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Aliasing: Rust-y linear types</a:t>
            </a:r>
            <a:endParaRPr/>
          </a:p>
        </p:txBody>
      </p:sp>
      <p:sp>
        <p:nvSpPr>
          <p:cNvPr id="641" name="Google Shape;641;p46"/>
          <p:cNvSpPr txBox="1"/>
          <p:nvPr>
            <p:ph idx="1" type="body"/>
          </p:nvPr>
        </p:nvSpPr>
        <p:spPr>
          <a:xfrm>
            <a:off x="311700" y="1537150"/>
            <a:ext cx="85206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Exclude aliases at static typecheck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expressive (hence Rust’s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unsafe</a:t>
            </a:r>
            <a:r>
              <a:rPr lang="en"/>
              <a:t>): 90/10 rule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tedium</a:t>
            </a:r>
            <a:endParaRPr/>
          </a:p>
        </p:txBody>
      </p:sp>
      <p:sp>
        <p:nvSpPr>
          <p:cNvPr id="642" name="Google Shape;64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276" y="551926"/>
            <a:ext cx="1547000" cy="15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AutoNum type="romanUcPeriod"/>
            </a:pPr>
            <a:r>
              <a:rPr lang="en" sz="3200">
                <a:solidFill>
                  <a:srgbClr val="999999"/>
                </a:solidFill>
              </a:rPr>
              <a:t>Testing and specification</a:t>
            </a:r>
            <a:endParaRPr sz="3200">
              <a:solidFill>
                <a:srgbClr val="999999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AutoNum type="romanUcPeriod"/>
            </a:pPr>
            <a:r>
              <a:rPr lang="en" sz="3200">
                <a:solidFill>
                  <a:srgbClr val="999999"/>
                </a:solidFill>
              </a:rPr>
              <a:t>Verification challenges &amp; Iron★ solutions</a:t>
            </a:r>
            <a:endParaRPr sz="3200">
              <a:solidFill>
                <a:srgbClr val="999999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romanUcPeriod"/>
            </a:pPr>
            <a:r>
              <a:rPr lang="en" sz="3200">
                <a:solidFill>
                  <a:srgbClr val="000000"/>
                </a:solidFill>
              </a:rPr>
              <a:t>Evaluation preview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649" name="Google Shape;6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55" name="Google Shape;65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Can we build a big system?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Can we build a fast system?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56" name="Google Shape;65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4" name="Google Shape;6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Performance?</a:t>
            </a:r>
            <a:endParaRPr/>
          </a:p>
        </p:txBody>
      </p:sp>
      <p:sp>
        <p:nvSpPr>
          <p:cNvPr id="670" name="Google Shape;670;p50"/>
          <p:cNvSpPr txBox="1"/>
          <p:nvPr>
            <p:ph idx="1" type="body"/>
          </p:nvPr>
        </p:nvSpPr>
        <p:spPr>
          <a:xfrm>
            <a:off x="311700" y="1152475"/>
            <a:ext cx="263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build fast systems?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Verification is compile-time!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burden, limited impl frameworks→ most systems slow in practice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72" name="Google Shape;672;p50"/>
          <p:cNvGraphicFramePr/>
          <p:nvPr/>
        </p:nvGraphicFramePr>
        <p:xfrm>
          <a:off x="3065150" y="8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{D955532F-A37A-42CC-A445-D841C6A65AB7}</a:tableStyleId>
              </a:tblPr>
              <a:tblGrid>
                <a:gridCol w="1599850"/>
                <a:gridCol w="882950"/>
                <a:gridCol w="882950"/>
                <a:gridCol w="1241400"/>
                <a:gridCol w="1241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benchmark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 ops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 size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sync rate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IO/sec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YCSB-A (50R/50W)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YCSB-B (95R/5W)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YCSB-C (100R)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YCSB-X (100W)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674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numbers from papers, varying CPUs, SSDs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Yggrasil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every file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FSCQ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every file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DFSCQ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every file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300-1.7K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AtomFS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/dev/ram0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IronKV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128-8K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persist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9K-24K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3" name="Google Shape;673;p50"/>
          <p:cNvSpPr txBox="1"/>
          <p:nvPr/>
        </p:nvSpPr>
        <p:spPr>
          <a:xfrm>
            <a:off x="133175" y="4808750"/>
            <a:ext cx="833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apple: applesnpearsau@flickr, orange: Evan-Amos@wikimedia</a:t>
            </a:r>
            <a:endParaRPr sz="1000">
              <a:solidFill>
                <a:srgbClr val="B7B7B7"/>
              </a:solidFill>
            </a:endParaRPr>
          </a:p>
        </p:txBody>
      </p:sp>
      <p:grpSp>
        <p:nvGrpSpPr>
          <p:cNvPr id="674" name="Google Shape;674;p50"/>
          <p:cNvGrpSpPr/>
          <p:nvPr/>
        </p:nvGrpSpPr>
        <p:grpSpPr>
          <a:xfrm>
            <a:off x="311712" y="3217768"/>
            <a:ext cx="2666167" cy="1702803"/>
            <a:chOff x="311712" y="3217768"/>
            <a:chExt cx="2666167" cy="1702803"/>
          </a:xfrm>
        </p:grpSpPr>
        <p:pic>
          <p:nvPicPr>
            <p:cNvPr id="675" name="Google Shape;675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87485">
              <a:off x="428024" y="3307925"/>
              <a:ext cx="1186150" cy="1469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26641">
              <a:off x="1418675" y="3420318"/>
              <a:ext cx="1418775" cy="13507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verification displace testing?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00725" y="1152475"/>
            <a:ext cx="73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Test hypothesis by “using verification in anger”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We actually want the resulting system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We need to build &amp; maintain the artifact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Push boundaries in verification:</a:t>
            </a:r>
            <a:endParaRPr sz="20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Performance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Maintainability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Accessibility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400" y="2200102"/>
            <a:ext cx="5248600" cy="28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backup</a:t>
            </a:r>
            <a:endParaRPr/>
          </a:p>
        </p:txBody>
      </p:sp>
      <p:sp>
        <p:nvSpPr>
          <p:cNvPr id="690" name="Google Shape;69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96" name="Google Shape;69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progress in systems verification have shown that verification techniques </a:t>
            </a:r>
            <a:r>
              <a:rPr i="1" lang="en"/>
              <a:t>can</a:t>
            </a:r>
            <a:r>
              <a:rPr lang="en"/>
              <a:t> scale to thousands of lines. It is time to ask whether </a:t>
            </a:r>
            <a:r>
              <a:rPr b="1" lang="en"/>
              <a:t>verification can displace testing</a:t>
            </a:r>
            <a:r>
              <a:rPr lang="en"/>
              <a:t> as an effective path to software correctness.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veribetrfs</a:t>
            </a:r>
            <a:r>
              <a:rPr lang="en"/>
              <a:t> project is developing a verified high-performance storage system. A primary goal of the project is to reduce verification methodology to engineering practice.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Veribetrfs</a:t>
            </a:r>
            <a:r>
              <a:rPr lang="en"/>
              <a:t> is developed using the Iron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★</a:t>
            </a:r>
            <a:r>
              <a:rPr lang="en"/>
              <a:t> methodology, a descendant of the Ironclad and IronFleet projects. So far, we have a key-value store with 100k iops performance and strong guarantees against data loss. This talk will give an overview of the methodology and describe how we have enhanced it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veribetrfs</a:t>
            </a:r>
            <a:r>
              <a:rPr lang="en"/>
              <a:t>. </a:t>
            </a:r>
            <a:endParaRPr/>
          </a:p>
        </p:txBody>
      </p:sp>
      <p:sp>
        <p:nvSpPr>
          <p:cNvPr id="697" name="Google Shape;69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Dafny is a good fit for most-frequent tasks</a:t>
            </a:r>
            <a:endParaRPr/>
          </a:p>
        </p:txBody>
      </p:sp>
      <p:sp>
        <p:nvSpPr>
          <p:cNvPr id="703" name="Google Shape;70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Advice: Most reasoning should be about immutable (functional) mathematical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Experience: Most reasoning is first-order predicates, definition-opening </a:t>
            </a:r>
            <a:r>
              <a:rPr b="1" lang="en"/>
              <a:t>tedium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Z3’s pretty good at that!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how to exploit Z3?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hand: TLAPS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model: Ivy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syntactic “triggers”: Dafny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Striking a balance between automation and runaway timeouts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Advice: default to automation, but aggressively detect and control timeouts</a:t>
            </a:r>
            <a:endParaRPr/>
          </a:p>
        </p:txBody>
      </p:sp>
      <p:sp>
        <p:nvSpPr>
          <p:cNvPr id="704" name="Google Shape;70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day in the life of a verification programmer</a:t>
            </a:r>
            <a:endParaRPr/>
          </a:p>
        </p:txBody>
      </p:sp>
      <p:sp>
        <p:nvSpPr>
          <p:cNvPr id="710" name="Google Shape;71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an obligation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an implementation (a lower-layer refinement or imperative method)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source-level </a:t>
            </a:r>
            <a:r>
              <a:rPr b="1" lang="en"/>
              <a:t>bisection</a:t>
            </a:r>
            <a:r>
              <a:rPr lang="en"/>
              <a:t> debugging to understand proof failure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Dafny can’t see your brilliance -- assertions act as triggers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 invariant isn’t inductive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implementation is wrong -- why we verify!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obligation is wrong (bogus interpretation fcn)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aggressively to </a:t>
            </a:r>
            <a:r>
              <a:rPr b="1" lang="en"/>
              <a:t>timeouts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Advice: Keep it interactive. One function/lemma takes &lt; 20s.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</a:t>
            </a:r>
            <a:r>
              <a:rPr b="1" lang="en"/>
              <a:t>profiler </a:t>
            </a:r>
            <a:r>
              <a:rPr lang="en"/>
              <a:t>identifies too-liberal triggers</a:t>
            </a:r>
            <a:endParaRPr/>
          </a:p>
        </p:txBody>
      </p:sp>
      <p:sp>
        <p:nvSpPr>
          <p:cNvPr id="711" name="Google Shape;71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7300" y="983988"/>
            <a:ext cx="4789300" cy="31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6"/>
          <p:cNvSpPr/>
          <p:nvPr/>
        </p:nvSpPr>
        <p:spPr>
          <a:xfrm>
            <a:off x="4669325" y="984000"/>
            <a:ext cx="197700" cy="2513100"/>
          </a:xfrm>
          <a:prstGeom prst="rightBrace">
            <a:avLst>
              <a:gd fmla="val 51921" name="adj1"/>
              <a:gd fmla="val 50000" name="adj2"/>
            </a:avLst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669325" y="3602425"/>
            <a:ext cx="197700" cy="557100"/>
          </a:xfrm>
          <a:prstGeom prst="rightBrace">
            <a:avLst>
              <a:gd fmla="val 51921" name="adj1"/>
              <a:gd fmla="val 50000" name="adj2"/>
            </a:avLst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 txBox="1"/>
          <p:nvPr/>
        </p:nvSpPr>
        <p:spPr>
          <a:xfrm rot="-5400000">
            <a:off x="4531000" y="2019300"/>
            <a:ext cx="974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functional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720" name="Google Shape;720;p56"/>
          <p:cNvSpPr txBox="1"/>
          <p:nvPr/>
        </p:nvSpPr>
        <p:spPr>
          <a:xfrm rot="-5400000">
            <a:off x="4531000" y="3659725"/>
            <a:ext cx="974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mutable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721" name="Google Shape;721;p56"/>
          <p:cNvSpPr txBox="1"/>
          <p:nvPr/>
        </p:nvSpPr>
        <p:spPr>
          <a:xfrm>
            <a:off x="5374000" y="632225"/>
            <a:ext cx="34380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functional proof is tedium: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satisfying first-order logic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opening definitions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Dafny automates both.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via syntax heuristics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risking timeouts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Advice: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default to automation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aggressively handle timeouts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romanUcPeriod"/>
            </a:pPr>
            <a:r>
              <a:rPr lang="en" sz="3200">
                <a:solidFill>
                  <a:srgbClr val="000000"/>
                </a:solidFill>
              </a:rPr>
              <a:t>Testing and specification</a:t>
            </a:r>
            <a:endParaRPr sz="3200"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romanUcPeriod"/>
            </a:pPr>
            <a:r>
              <a:rPr lang="en" sz="3200">
                <a:solidFill>
                  <a:srgbClr val="000000"/>
                </a:solidFill>
              </a:rPr>
              <a:t>Verification challenges &amp; </a:t>
            </a:r>
            <a:r>
              <a:rPr lang="en" sz="3200">
                <a:solidFill>
                  <a:srgbClr val="000000"/>
                </a:solidFill>
              </a:rPr>
              <a:t>Iron★</a:t>
            </a:r>
            <a:r>
              <a:rPr lang="en" sz="3200">
                <a:solidFill>
                  <a:srgbClr val="000000"/>
                </a:solidFill>
              </a:rPr>
              <a:t> solutions</a:t>
            </a:r>
            <a:endParaRPr sz="3200"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romanUcPeriod"/>
            </a:pPr>
            <a:r>
              <a:rPr lang="en" sz="3200">
                <a:solidFill>
                  <a:srgbClr val="000000"/>
                </a:solidFill>
              </a:rPr>
              <a:t>Evaluation preview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AutoNum type="romanUcPeriod"/>
            </a:pPr>
            <a:r>
              <a:rPr lang="en" sz="3200">
                <a:solidFill>
                  <a:srgbClr val="000000"/>
                </a:solidFill>
              </a:rPr>
              <a:t>Testing and specification</a:t>
            </a:r>
            <a:endParaRPr sz="3200"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AutoNum type="romanUcPeriod"/>
            </a:pPr>
            <a:r>
              <a:rPr lang="en" sz="3200">
                <a:solidFill>
                  <a:srgbClr val="999999"/>
                </a:solidFill>
              </a:rPr>
              <a:t>Verification challenges &amp; Iron★ solutions</a:t>
            </a:r>
            <a:endParaRPr sz="3200">
              <a:solidFill>
                <a:srgbClr val="999999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AutoNum type="romanUcPeriod"/>
            </a:pPr>
            <a:r>
              <a:rPr lang="en" sz="3200">
                <a:solidFill>
                  <a:srgbClr val="999999"/>
                </a:solidFill>
              </a:rPr>
              <a:t>Evaluation preview</a:t>
            </a:r>
            <a:endParaRPr sz="3200">
              <a:solidFill>
                <a:srgbClr val="999999"/>
              </a:solidFill>
            </a:endParaRPr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3242225" y="1296875"/>
            <a:ext cx="3238200" cy="2640600"/>
          </a:xfrm>
          <a:prstGeom prst="pie">
            <a:avLst>
              <a:gd fmla="val 16458864" name="adj1"/>
              <a:gd fmla="val 11100984" name="adj2"/>
            </a:avLst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629550" y="454125"/>
            <a:ext cx="7884900" cy="43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 rot="-8392813">
            <a:off x="3839779" y="1296848"/>
            <a:ext cx="2640647" cy="2640647"/>
          </a:xfrm>
          <a:prstGeom prst="teardrop">
            <a:avLst>
              <a:gd fmla="val 124195" name="adj"/>
            </a:avLst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3839850" y="1296900"/>
            <a:ext cx="2640600" cy="26406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2642050" y="1093975"/>
            <a:ext cx="4097275" cy="2900075"/>
          </a:xfrm>
          <a:custGeom>
            <a:rect b="b" l="l" r="r" t="t"/>
            <a:pathLst>
              <a:path extrusionOk="0" h="116003" w="163891">
                <a:moveTo>
                  <a:pt x="0" y="66877"/>
                </a:moveTo>
                <a:lnTo>
                  <a:pt x="138296" y="116003"/>
                </a:lnTo>
                <a:lnTo>
                  <a:pt x="163891" y="60272"/>
                </a:lnTo>
                <a:lnTo>
                  <a:pt x="113526" y="0"/>
                </a:lnTo>
                <a:lnTo>
                  <a:pt x="86280" y="4541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  <p:grpSp>
        <p:nvGrpSpPr>
          <p:cNvPr id="104" name="Google Shape;104;p19"/>
          <p:cNvGrpSpPr/>
          <p:nvPr/>
        </p:nvGrpSpPr>
        <p:grpSpPr>
          <a:xfrm>
            <a:off x="3354175" y="3426400"/>
            <a:ext cx="206400" cy="206400"/>
            <a:chOff x="2043475" y="897875"/>
            <a:chExt cx="206400" cy="206400"/>
          </a:xfrm>
        </p:grpSpPr>
        <p:cxnSp>
          <p:nvCxnSpPr>
            <p:cNvPr id="105" name="Google Shape;105;p19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7" name="Google Shape;107;p19"/>
          <p:cNvGrpSpPr/>
          <p:nvPr/>
        </p:nvGrpSpPr>
        <p:grpSpPr>
          <a:xfrm>
            <a:off x="6251850" y="1390850"/>
            <a:ext cx="206400" cy="206400"/>
            <a:chOff x="2043475" y="897875"/>
            <a:chExt cx="206400" cy="206400"/>
          </a:xfrm>
        </p:grpSpPr>
        <p:cxnSp>
          <p:nvCxnSpPr>
            <p:cNvPr id="108" name="Google Shape;108;p19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6532925" y="3547825"/>
            <a:ext cx="206400" cy="206400"/>
            <a:chOff x="2043475" y="897875"/>
            <a:chExt cx="206400" cy="206400"/>
          </a:xfrm>
        </p:grpSpPr>
        <p:cxnSp>
          <p:nvCxnSpPr>
            <p:cNvPr id="111" name="Google Shape;111;p19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9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3" name="Google Shape;113;p19"/>
          <p:cNvSpPr/>
          <p:nvPr/>
        </p:nvSpPr>
        <p:spPr>
          <a:xfrm>
            <a:off x="5851750" y="3341425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5075300" y="2528625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3282350" y="269040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9"/>
          <p:cNvGrpSpPr/>
          <p:nvPr/>
        </p:nvGrpSpPr>
        <p:grpSpPr>
          <a:xfrm>
            <a:off x="4587488" y="1597250"/>
            <a:ext cx="206400" cy="206400"/>
            <a:chOff x="2043475" y="897875"/>
            <a:chExt cx="206400" cy="206400"/>
          </a:xfrm>
        </p:grpSpPr>
        <p:cxnSp>
          <p:nvCxnSpPr>
            <p:cNvPr id="117" name="Google Shape;117;p19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9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670900" y="445025"/>
            <a:ext cx="81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Test-Driven Development: tests are the specification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629550" y="454125"/>
            <a:ext cx="7884900" cy="43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2642050" y="1093975"/>
            <a:ext cx="4097275" cy="2900075"/>
          </a:xfrm>
          <a:custGeom>
            <a:rect b="b" l="l" r="r" t="t"/>
            <a:pathLst>
              <a:path extrusionOk="0" h="116003" w="163891">
                <a:moveTo>
                  <a:pt x="0" y="66877"/>
                </a:moveTo>
                <a:lnTo>
                  <a:pt x="138296" y="116003"/>
                </a:lnTo>
                <a:lnTo>
                  <a:pt x="163891" y="60272"/>
                </a:lnTo>
                <a:lnTo>
                  <a:pt x="113526" y="0"/>
                </a:lnTo>
                <a:lnTo>
                  <a:pt x="86280" y="45410"/>
                </a:lnTo>
                <a:close/>
              </a:path>
            </a:pathLst>
          </a:custGeom>
          <a:solidFill>
            <a:srgbClr val="B7B7B7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7" name="Google Shape;127;p20"/>
          <p:cNvGrpSpPr/>
          <p:nvPr/>
        </p:nvGrpSpPr>
        <p:grpSpPr>
          <a:xfrm>
            <a:off x="2435650" y="2650625"/>
            <a:ext cx="206400" cy="206400"/>
            <a:chOff x="2043475" y="897875"/>
            <a:chExt cx="206400" cy="206400"/>
          </a:xfrm>
        </p:grpSpPr>
        <p:cxnSp>
          <p:nvCxnSpPr>
            <p:cNvPr id="128" name="Google Shape;128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0" name="Google Shape;130;p20"/>
          <p:cNvGrpSpPr/>
          <p:nvPr/>
        </p:nvGrpSpPr>
        <p:grpSpPr>
          <a:xfrm>
            <a:off x="6739325" y="2528625"/>
            <a:ext cx="206400" cy="206400"/>
            <a:chOff x="2043475" y="897875"/>
            <a:chExt cx="206400" cy="206400"/>
          </a:xfrm>
        </p:grpSpPr>
        <p:cxnSp>
          <p:nvCxnSpPr>
            <p:cNvPr id="131" name="Google Shape;131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3" name="Google Shape;133;p20"/>
          <p:cNvGrpSpPr/>
          <p:nvPr/>
        </p:nvGrpSpPr>
        <p:grpSpPr>
          <a:xfrm>
            <a:off x="5987000" y="3994050"/>
            <a:ext cx="206400" cy="206400"/>
            <a:chOff x="2043475" y="897875"/>
            <a:chExt cx="206400" cy="206400"/>
          </a:xfrm>
        </p:grpSpPr>
        <p:cxnSp>
          <p:nvCxnSpPr>
            <p:cNvPr id="134" name="Google Shape;134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6" name="Google Shape;136;p20"/>
          <p:cNvSpPr/>
          <p:nvPr/>
        </p:nvSpPr>
        <p:spPr>
          <a:xfrm>
            <a:off x="5917550" y="37173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5370450" y="12223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2972225" y="269040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370438" y="887575"/>
            <a:ext cx="206400" cy="206400"/>
            <a:chOff x="2043475" y="897875"/>
            <a:chExt cx="206400" cy="206400"/>
          </a:xfrm>
        </p:grpSpPr>
        <p:cxnSp>
          <p:nvCxnSpPr>
            <p:cNvPr id="140" name="Google Shape;140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2" name="Google Shape;142;p20"/>
          <p:cNvGrpSpPr/>
          <p:nvPr/>
        </p:nvGrpSpPr>
        <p:grpSpPr>
          <a:xfrm>
            <a:off x="4617788" y="2031250"/>
            <a:ext cx="206400" cy="206400"/>
            <a:chOff x="2043475" y="897875"/>
            <a:chExt cx="206400" cy="206400"/>
          </a:xfrm>
        </p:grpSpPr>
        <p:cxnSp>
          <p:nvCxnSpPr>
            <p:cNvPr id="143" name="Google Shape;143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" name="Google Shape;145;p20"/>
          <p:cNvSpPr/>
          <p:nvPr/>
        </p:nvSpPr>
        <p:spPr>
          <a:xfrm>
            <a:off x="4824200" y="22376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465950" y="2528625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193400" y="21547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819525" y="172450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6193400" y="1769450"/>
            <a:ext cx="206400" cy="206400"/>
            <a:chOff x="2043475" y="897875"/>
            <a:chExt cx="206400" cy="206400"/>
          </a:xfrm>
        </p:grpSpPr>
        <p:cxnSp>
          <p:nvCxnSpPr>
            <p:cNvPr id="150" name="Google Shape;150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" name="Google Shape;152;p20"/>
          <p:cNvGrpSpPr/>
          <p:nvPr/>
        </p:nvGrpSpPr>
        <p:grpSpPr>
          <a:xfrm>
            <a:off x="6608925" y="2857025"/>
            <a:ext cx="206400" cy="206400"/>
            <a:chOff x="2043475" y="897875"/>
            <a:chExt cx="206400" cy="206400"/>
          </a:xfrm>
        </p:grpSpPr>
        <p:cxnSp>
          <p:nvCxnSpPr>
            <p:cNvPr id="153" name="Google Shape;153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" name="Google Shape;155;p20"/>
          <p:cNvGrpSpPr/>
          <p:nvPr/>
        </p:nvGrpSpPr>
        <p:grpSpPr>
          <a:xfrm>
            <a:off x="6300825" y="3510950"/>
            <a:ext cx="206400" cy="206400"/>
            <a:chOff x="2043475" y="897875"/>
            <a:chExt cx="206400" cy="206400"/>
          </a:xfrm>
        </p:grpSpPr>
        <p:cxnSp>
          <p:nvCxnSpPr>
            <p:cNvPr id="156" name="Google Shape;156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8" name="Google Shape;158;p20"/>
          <p:cNvGrpSpPr/>
          <p:nvPr/>
        </p:nvGrpSpPr>
        <p:grpSpPr>
          <a:xfrm>
            <a:off x="5438275" y="3841925"/>
            <a:ext cx="206400" cy="206400"/>
            <a:chOff x="2043475" y="897875"/>
            <a:chExt cx="206400" cy="206400"/>
          </a:xfrm>
        </p:grpSpPr>
        <p:cxnSp>
          <p:nvCxnSpPr>
            <p:cNvPr id="159" name="Google Shape;159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1" name="Google Shape;161;p20"/>
          <p:cNvGrpSpPr/>
          <p:nvPr/>
        </p:nvGrpSpPr>
        <p:grpSpPr>
          <a:xfrm>
            <a:off x="3109650" y="2988775"/>
            <a:ext cx="206400" cy="206400"/>
            <a:chOff x="2043475" y="897875"/>
            <a:chExt cx="206400" cy="206400"/>
          </a:xfrm>
        </p:grpSpPr>
        <p:cxnSp>
          <p:nvCxnSpPr>
            <p:cNvPr id="162" name="Google Shape;162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" name="Google Shape;164;p20"/>
          <p:cNvGrpSpPr/>
          <p:nvPr/>
        </p:nvGrpSpPr>
        <p:grpSpPr>
          <a:xfrm>
            <a:off x="3506375" y="3131775"/>
            <a:ext cx="206400" cy="206400"/>
            <a:chOff x="2043475" y="897875"/>
            <a:chExt cx="206400" cy="206400"/>
          </a:xfrm>
        </p:grpSpPr>
        <p:cxnSp>
          <p:nvCxnSpPr>
            <p:cNvPr id="165" name="Google Shape;165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7" name="Google Shape;167;p20"/>
          <p:cNvGrpSpPr/>
          <p:nvPr/>
        </p:nvGrpSpPr>
        <p:grpSpPr>
          <a:xfrm>
            <a:off x="4006475" y="3338175"/>
            <a:ext cx="206400" cy="206400"/>
            <a:chOff x="2043475" y="897875"/>
            <a:chExt cx="206400" cy="206400"/>
          </a:xfrm>
        </p:grpSpPr>
        <p:cxnSp>
          <p:nvCxnSpPr>
            <p:cNvPr id="168" name="Google Shape;168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0" name="Google Shape;170;p20"/>
          <p:cNvGrpSpPr/>
          <p:nvPr/>
        </p:nvGrpSpPr>
        <p:grpSpPr>
          <a:xfrm>
            <a:off x="4468800" y="3510950"/>
            <a:ext cx="206400" cy="206400"/>
            <a:chOff x="2043475" y="897875"/>
            <a:chExt cx="206400" cy="206400"/>
          </a:xfrm>
        </p:grpSpPr>
        <p:cxnSp>
          <p:nvCxnSpPr>
            <p:cNvPr id="171" name="Google Shape;171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3" name="Google Shape;173;p20"/>
          <p:cNvGrpSpPr/>
          <p:nvPr/>
        </p:nvGrpSpPr>
        <p:grpSpPr>
          <a:xfrm>
            <a:off x="4877325" y="3641150"/>
            <a:ext cx="206400" cy="206400"/>
            <a:chOff x="2043475" y="897875"/>
            <a:chExt cx="206400" cy="206400"/>
          </a:xfrm>
        </p:grpSpPr>
        <p:cxnSp>
          <p:nvCxnSpPr>
            <p:cNvPr id="174" name="Google Shape;174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6" name="Google Shape;176;p20"/>
          <p:cNvGrpSpPr/>
          <p:nvPr/>
        </p:nvGrpSpPr>
        <p:grpSpPr>
          <a:xfrm>
            <a:off x="4365600" y="2086575"/>
            <a:ext cx="206400" cy="206400"/>
            <a:chOff x="2043475" y="897875"/>
            <a:chExt cx="206400" cy="206400"/>
          </a:xfrm>
        </p:grpSpPr>
        <p:cxnSp>
          <p:nvCxnSpPr>
            <p:cNvPr id="177" name="Google Shape;177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9" name="Google Shape;179;p20"/>
          <p:cNvGrpSpPr/>
          <p:nvPr/>
        </p:nvGrpSpPr>
        <p:grpSpPr>
          <a:xfrm>
            <a:off x="3800075" y="2237650"/>
            <a:ext cx="206400" cy="206400"/>
            <a:chOff x="2043475" y="897875"/>
            <a:chExt cx="206400" cy="206400"/>
          </a:xfrm>
        </p:grpSpPr>
        <p:cxnSp>
          <p:nvCxnSpPr>
            <p:cNvPr id="180" name="Google Shape;180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2" name="Google Shape;182;p20"/>
          <p:cNvGrpSpPr/>
          <p:nvPr/>
        </p:nvGrpSpPr>
        <p:grpSpPr>
          <a:xfrm>
            <a:off x="3299975" y="2361150"/>
            <a:ext cx="206400" cy="206400"/>
            <a:chOff x="2043475" y="897875"/>
            <a:chExt cx="206400" cy="206400"/>
          </a:xfrm>
        </p:grpSpPr>
        <p:cxnSp>
          <p:nvCxnSpPr>
            <p:cNvPr id="183" name="Google Shape;183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5" name="Google Shape;185;p20"/>
          <p:cNvGrpSpPr/>
          <p:nvPr/>
        </p:nvGrpSpPr>
        <p:grpSpPr>
          <a:xfrm>
            <a:off x="2799875" y="2440813"/>
            <a:ext cx="206400" cy="206400"/>
            <a:chOff x="2043475" y="897875"/>
            <a:chExt cx="206400" cy="206400"/>
          </a:xfrm>
        </p:grpSpPr>
        <p:cxnSp>
          <p:nvCxnSpPr>
            <p:cNvPr id="186" name="Google Shape;186;p20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20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" name="Google Shape;188;p20"/>
          <p:cNvSpPr/>
          <p:nvPr/>
        </p:nvSpPr>
        <p:spPr>
          <a:xfrm>
            <a:off x="4713450" y="33045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1635583" y="1127045"/>
            <a:ext cx="867188" cy="979532"/>
            <a:chOff x="1635583" y="1127045"/>
            <a:chExt cx="867188" cy="979532"/>
          </a:xfrm>
        </p:grpSpPr>
        <p:grpSp>
          <p:nvGrpSpPr>
            <p:cNvPr id="191" name="Google Shape;191;p20"/>
            <p:cNvGrpSpPr/>
            <p:nvPr/>
          </p:nvGrpSpPr>
          <p:grpSpPr>
            <a:xfrm rot="10338301">
              <a:off x="1691525" y="1173621"/>
              <a:ext cx="755304" cy="886380"/>
              <a:chOff x="1691600" y="1173525"/>
              <a:chExt cx="755300" cy="886375"/>
            </a:xfrm>
          </p:grpSpPr>
          <p:sp>
            <p:nvSpPr>
              <p:cNvPr id="192" name="Google Shape;192;p20"/>
              <p:cNvSpPr/>
              <p:nvPr/>
            </p:nvSpPr>
            <p:spPr>
              <a:xfrm>
                <a:off x="1691600" y="1173525"/>
                <a:ext cx="755300" cy="886375"/>
              </a:xfrm>
              <a:prstGeom prst="flowChartOffpageConnector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0"/>
              <p:cNvSpPr txBox="1"/>
              <p:nvPr/>
            </p:nvSpPr>
            <p:spPr>
              <a:xfrm rot="10800000">
                <a:off x="1735300" y="1223450"/>
                <a:ext cx="667800" cy="6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/>
                  <a:t>$</a:t>
                </a:r>
                <a:endParaRPr sz="4000"/>
              </a:p>
            </p:txBody>
          </p:sp>
        </p:grpSp>
        <p:sp>
          <p:nvSpPr>
            <p:cNvPr id="194" name="Google Shape;194;p20"/>
            <p:cNvSpPr/>
            <p:nvPr/>
          </p:nvSpPr>
          <p:spPr>
            <a:xfrm>
              <a:off x="1981700" y="1278150"/>
              <a:ext cx="87000" cy="9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0"/>
          <p:cNvSpPr/>
          <p:nvPr/>
        </p:nvSpPr>
        <p:spPr>
          <a:xfrm>
            <a:off x="2843600" y="1171425"/>
            <a:ext cx="1043700" cy="597900"/>
          </a:xfrm>
          <a:prstGeom prst="wedgeRoundRectCallout">
            <a:avLst>
              <a:gd fmla="val 72756" name="adj1"/>
              <a:gd fmla="val 118289" name="adj2"/>
              <a:gd fmla="val 0" name="adj3"/>
            </a:avLst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latent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bugs</a:t>
            </a:r>
            <a:endParaRPr sz="2000"/>
          </a:p>
        </p:txBody>
      </p:sp>
      <p:sp>
        <p:nvSpPr>
          <p:cNvPr id="196" name="Google Shape;196;p20"/>
          <p:cNvSpPr/>
          <p:nvPr/>
        </p:nvSpPr>
        <p:spPr>
          <a:xfrm>
            <a:off x="481500" y="2735025"/>
            <a:ext cx="3884100" cy="1508400"/>
          </a:xfrm>
          <a:prstGeom prst="wedgeRoundRectCallout">
            <a:avLst>
              <a:gd fmla="val -7541" name="adj1"/>
              <a:gd fmla="val -88597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anecdotally:			 1-2X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 source average:	    0.05X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 source max: 	  12X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SQLite:				662X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629550" y="454125"/>
            <a:ext cx="7884900" cy="43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2642050" y="1093975"/>
            <a:ext cx="4097275" cy="2900075"/>
          </a:xfrm>
          <a:custGeom>
            <a:rect b="b" l="l" r="r" t="t"/>
            <a:pathLst>
              <a:path extrusionOk="0" h="116003" w="163891">
                <a:moveTo>
                  <a:pt x="0" y="66877"/>
                </a:moveTo>
                <a:lnTo>
                  <a:pt x="138296" y="116003"/>
                </a:lnTo>
                <a:lnTo>
                  <a:pt x="163891" y="60272"/>
                </a:lnTo>
                <a:lnTo>
                  <a:pt x="113526" y="0"/>
                </a:lnTo>
                <a:lnTo>
                  <a:pt x="86280" y="45410"/>
                </a:lnTo>
                <a:close/>
              </a:path>
            </a:pathLst>
          </a:custGeom>
          <a:solidFill>
            <a:srgbClr val="B7B7B7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Google Shape;203;p21"/>
          <p:cNvSpPr/>
          <p:nvPr/>
        </p:nvSpPr>
        <p:spPr>
          <a:xfrm>
            <a:off x="2753550" y="1174725"/>
            <a:ext cx="3909450" cy="2744125"/>
          </a:xfrm>
          <a:custGeom>
            <a:rect b="b" l="l" r="r" t="t"/>
            <a:pathLst>
              <a:path extrusionOk="0" h="109765" w="156378">
                <a:moveTo>
                  <a:pt x="0" y="64280"/>
                </a:moveTo>
                <a:lnTo>
                  <a:pt x="83076" y="44357"/>
                </a:lnTo>
                <a:lnTo>
                  <a:pt x="109013" y="0"/>
                </a:lnTo>
                <a:lnTo>
                  <a:pt x="156378" y="58266"/>
                </a:lnTo>
                <a:lnTo>
                  <a:pt x="133447" y="109765"/>
                </a:lnTo>
                <a:close/>
              </a:path>
            </a:pathLst>
          </a:custGeom>
          <a:noFill/>
          <a:ln cap="flat" cmpd="sng" w="38100">
            <a:solidFill>
              <a:srgbClr val="2ABA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Google Shape;204;p21"/>
          <p:cNvSpPr/>
          <p:nvPr/>
        </p:nvSpPr>
        <p:spPr>
          <a:xfrm>
            <a:off x="2584375" y="1033750"/>
            <a:ext cx="4200800" cy="2997875"/>
          </a:xfrm>
          <a:custGeom>
            <a:rect b="b" l="l" r="r" t="t"/>
            <a:pathLst>
              <a:path extrusionOk="0" h="119915" w="168032">
                <a:moveTo>
                  <a:pt x="0" y="68792"/>
                </a:moveTo>
                <a:lnTo>
                  <a:pt x="88339" y="46237"/>
                </a:lnTo>
                <a:lnTo>
                  <a:pt x="115404" y="0"/>
                </a:lnTo>
                <a:lnTo>
                  <a:pt x="168032" y="62401"/>
                </a:lnTo>
                <a:lnTo>
                  <a:pt x="140966" y="119915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05" name="Google Shape;205;p21"/>
          <p:cNvGrpSpPr/>
          <p:nvPr/>
        </p:nvGrpSpPr>
        <p:grpSpPr>
          <a:xfrm>
            <a:off x="2435650" y="2650625"/>
            <a:ext cx="206400" cy="206400"/>
            <a:chOff x="2043475" y="897875"/>
            <a:chExt cx="206400" cy="206400"/>
          </a:xfrm>
        </p:grpSpPr>
        <p:cxnSp>
          <p:nvCxnSpPr>
            <p:cNvPr id="206" name="Google Shape;206;p21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1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8" name="Google Shape;208;p21"/>
          <p:cNvGrpSpPr/>
          <p:nvPr/>
        </p:nvGrpSpPr>
        <p:grpSpPr>
          <a:xfrm>
            <a:off x="6739325" y="2528625"/>
            <a:ext cx="206400" cy="206400"/>
            <a:chOff x="2043475" y="897875"/>
            <a:chExt cx="206400" cy="206400"/>
          </a:xfrm>
        </p:grpSpPr>
        <p:cxnSp>
          <p:nvCxnSpPr>
            <p:cNvPr id="209" name="Google Shape;209;p21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1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1" name="Google Shape;211;p21"/>
          <p:cNvGrpSpPr/>
          <p:nvPr/>
        </p:nvGrpSpPr>
        <p:grpSpPr>
          <a:xfrm>
            <a:off x="5987000" y="3994050"/>
            <a:ext cx="206400" cy="206400"/>
            <a:chOff x="2043475" y="897875"/>
            <a:chExt cx="206400" cy="206400"/>
          </a:xfrm>
        </p:grpSpPr>
        <p:cxnSp>
          <p:nvCxnSpPr>
            <p:cNvPr id="212" name="Google Shape;212;p21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21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21"/>
          <p:cNvSpPr/>
          <p:nvPr/>
        </p:nvSpPr>
        <p:spPr>
          <a:xfrm>
            <a:off x="5917550" y="37173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5370450" y="12223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2972225" y="269040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5370438" y="887575"/>
            <a:ext cx="206400" cy="206400"/>
            <a:chOff x="2043475" y="897875"/>
            <a:chExt cx="206400" cy="206400"/>
          </a:xfrm>
        </p:grpSpPr>
        <p:cxnSp>
          <p:nvCxnSpPr>
            <p:cNvPr id="218" name="Google Shape;218;p21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1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0" name="Google Shape;220;p21"/>
          <p:cNvGrpSpPr/>
          <p:nvPr/>
        </p:nvGrpSpPr>
        <p:grpSpPr>
          <a:xfrm>
            <a:off x="4617788" y="2031250"/>
            <a:ext cx="206400" cy="206400"/>
            <a:chOff x="2043475" y="897875"/>
            <a:chExt cx="206400" cy="206400"/>
          </a:xfrm>
        </p:grpSpPr>
        <p:cxnSp>
          <p:nvCxnSpPr>
            <p:cNvPr id="221" name="Google Shape;221;p21"/>
            <p:cNvCxnSpPr/>
            <p:nvPr/>
          </p:nvCxnSpPr>
          <p:spPr>
            <a:xfrm>
              <a:off x="2043475" y="897875"/>
              <a:ext cx="206400" cy="206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21"/>
            <p:cNvCxnSpPr/>
            <p:nvPr/>
          </p:nvCxnSpPr>
          <p:spPr>
            <a:xfrm flipH="1">
              <a:off x="2051725" y="906275"/>
              <a:ext cx="189900" cy="18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21"/>
          <p:cNvSpPr/>
          <p:nvPr/>
        </p:nvSpPr>
        <p:spPr>
          <a:xfrm>
            <a:off x="6465950" y="2528625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4824200" y="2237650"/>
            <a:ext cx="206400" cy="206400"/>
          </a:xfrm>
          <a:prstGeom prst="ellipse">
            <a:avLst/>
          </a:prstGeom>
          <a:noFill/>
          <a:ln cap="flat" cmpd="sng" w="28575">
            <a:solidFill>
              <a:srgbClr val="2AB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 txBox="1"/>
          <p:nvPr>
            <p:ph type="title"/>
          </p:nvPr>
        </p:nvSpPr>
        <p:spPr>
          <a:xfrm>
            <a:off x="629550" y="445025"/>
            <a:ext cx="820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is</a:t>
            </a:r>
            <a:r>
              <a:rPr i="1" lang="en"/>
              <a:t> exhaustive testing</a:t>
            </a:r>
            <a:endParaRPr i="1"/>
          </a:p>
        </p:txBody>
      </p:sp>
      <p:sp>
        <p:nvSpPr>
          <p:cNvPr id="226" name="Google Shape;2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